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256" r:id="rId2"/>
    <p:sldId id="258" r:id="rId3"/>
    <p:sldId id="259" r:id="rId4"/>
    <p:sldId id="260" r:id="rId5"/>
    <p:sldId id="291" r:id="rId6"/>
    <p:sldId id="261" r:id="rId7"/>
    <p:sldId id="262" r:id="rId8"/>
    <p:sldId id="265" r:id="rId9"/>
    <p:sldId id="295" r:id="rId10"/>
    <p:sldId id="263" r:id="rId11"/>
    <p:sldId id="264" r:id="rId12"/>
    <p:sldId id="289" r:id="rId13"/>
    <p:sldId id="290" r:id="rId14"/>
    <p:sldId id="266" r:id="rId15"/>
    <p:sldId id="296" r:id="rId16"/>
    <p:sldId id="267" r:id="rId17"/>
    <p:sldId id="268" r:id="rId18"/>
    <p:sldId id="269" r:id="rId19"/>
    <p:sldId id="272" r:id="rId20"/>
    <p:sldId id="270" r:id="rId21"/>
    <p:sldId id="271" r:id="rId22"/>
    <p:sldId id="273" r:id="rId23"/>
    <p:sldId id="274" r:id="rId24"/>
    <p:sldId id="275" r:id="rId25"/>
    <p:sldId id="276" r:id="rId26"/>
    <p:sldId id="277" r:id="rId27"/>
    <p:sldId id="278" r:id="rId28"/>
    <p:sldId id="279" r:id="rId29"/>
    <p:sldId id="280" r:id="rId30"/>
    <p:sldId id="292" r:id="rId31"/>
    <p:sldId id="281" r:id="rId32"/>
    <p:sldId id="282" r:id="rId33"/>
    <p:sldId id="283" r:id="rId34"/>
    <p:sldId id="284" r:id="rId35"/>
    <p:sldId id="294" r:id="rId36"/>
    <p:sldId id="286" r:id="rId37"/>
  </p:sldIdLst>
  <p:sldSz cx="13716000" cy="10287000"/>
  <p:notesSz cx="6858000" cy="9144000"/>
  <p:embeddedFontLst>
    <p:embeddedFont>
      <p:font typeface="Calibri" panose="020F0502020204030204"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1348" y="64"/>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5B9585-CC2D-4944-9B44-6DBD611B2224}"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92BFEE80-614D-411A-A778-5D426FA358FA}">
      <dgm:prSet phldrT="[Text]" custT="1"/>
      <dgm:spPr>
        <a:xfrm rot="5400000">
          <a:off x="-97445" y="621450"/>
          <a:ext cx="649634" cy="454744"/>
        </a:xfrm>
      </dgm:spPr>
      <dgm:t>
        <a:bodyPr/>
        <a:lstStyle/>
        <a:p>
          <a:r>
            <a:rPr lang="en-US" sz="2400" b="1" dirty="0" smtClean="0">
              <a:latin typeface="Arial" panose="020B0604020202020204" pitchFamily="34" charset="0"/>
              <a:ea typeface="+mn-ea"/>
              <a:cs typeface="Arial" panose="020B0604020202020204" pitchFamily="34" charset="0"/>
            </a:rPr>
            <a:t>Fall 2022</a:t>
          </a:r>
          <a:endParaRPr lang="en-US" sz="2400" b="1" dirty="0">
            <a:latin typeface="Arial" panose="020B0604020202020204" pitchFamily="34" charset="0"/>
            <a:ea typeface="+mn-ea"/>
            <a:cs typeface="Arial" panose="020B0604020202020204" pitchFamily="34" charset="0"/>
          </a:endParaRPr>
        </a:p>
      </dgm:t>
    </dgm:pt>
    <dgm:pt modelId="{83B2063C-7151-402C-BDEB-264E160B4506}" type="parTrans" cxnId="{62E0DF26-6B3F-4037-91F3-BB1CB9CBF73B}">
      <dgm:prSet/>
      <dgm:spPr/>
      <dgm:t>
        <a:bodyPr/>
        <a:lstStyle/>
        <a:p>
          <a:endParaRPr lang="en-US" sz="1400" b="1">
            <a:latin typeface="Arial" panose="020B0604020202020204" pitchFamily="34" charset="0"/>
            <a:cs typeface="Arial" panose="020B0604020202020204" pitchFamily="34" charset="0"/>
          </a:endParaRPr>
        </a:p>
      </dgm:t>
    </dgm:pt>
    <dgm:pt modelId="{901FABCA-A689-4BC8-A29B-A9389EAB4CDF}" type="sibTrans" cxnId="{62E0DF26-6B3F-4037-91F3-BB1CB9CBF73B}">
      <dgm:prSet/>
      <dgm:spPr/>
      <dgm:t>
        <a:bodyPr/>
        <a:lstStyle/>
        <a:p>
          <a:endParaRPr lang="en-US" sz="1400" b="1">
            <a:latin typeface="Arial" panose="020B0604020202020204" pitchFamily="34" charset="0"/>
            <a:cs typeface="Arial" panose="020B0604020202020204" pitchFamily="34" charset="0"/>
          </a:endParaRPr>
        </a:p>
      </dgm:t>
    </dgm:pt>
    <dgm:pt modelId="{65121EC7-FF08-45FB-9E52-EBBC0F85E753}">
      <dgm:prSet phldrT="[Text]" custT="1"/>
      <dgm:spPr>
        <a:xfrm rot="5400000">
          <a:off x="2302240" y="-1323490"/>
          <a:ext cx="422262" cy="4117255"/>
        </a:xfrm>
      </dgm:spPr>
      <dgm:t>
        <a:bodyPr/>
        <a:lstStyle/>
        <a:p>
          <a:r>
            <a:rPr lang="en-US" sz="2400" b="1" dirty="0" smtClean="0">
              <a:latin typeface="Arial" panose="020B0604020202020204" pitchFamily="34" charset="0"/>
              <a:ea typeface="+mn-ea"/>
              <a:cs typeface="Arial" panose="020B0604020202020204" pitchFamily="34" charset="0"/>
            </a:rPr>
            <a:t>Departmental Budget Submissions and Reviews </a:t>
          </a:r>
          <a:endParaRPr lang="en-US" sz="2400" b="1" dirty="0">
            <a:latin typeface="Arial" panose="020B0604020202020204" pitchFamily="34" charset="0"/>
            <a:ea typeface="+mn-ea"/>
            <a:cs typeface="Arial" panose="020B0604020202020204" pitchFamily="34" charset="0"/>
          </a:endParaRPr>
        </a:p>
      </dgm:t>
    </dgm:pt>
    <dgm:pt modelId="{AB8E3638-C6E1-4F97-A1FA-84815ACA5D20}" type="parTrans" cxnId="{7FED6DF3-00A7-4198-88B0-23AFE8F4AAEB}">
      <dgm:prSet/>
      <dgm:spPr/>
      <dgm:t>
        <a:bodyPr/>
        <a:lstStyle/>
        <a:p>
          <a:endParaRPr lang="en-US" sz="1400" b="1">
            <a:latin typeface="Arial" panose="020B0604020202020204" pitchFamily="34" charset="0"/>
            <a:cs typeface="Arial" panose="020B0604020202020204" pitchFamily="34" charset="0"/>
          </a:endParaRPr>
        </a:p>
      </dgm:t>
    </dgm:pt>
    <dgm:pt modelId="{8481B367-EFE5-45D4-93FE-3660695589B4}" type="sibTrans" cxnId="{7FED6DF3-00A7-4198-88B0-23AFE8F4AAEB}">
      <dgm:prSet/>
      <dgm:spPr/>
      <dgm:t>
        <a:bodyPr/>
        <a:lstStyle/>
        <a:p>
          <a:endParaRPr lang="en-US" sz="1400" b="1">
            <a:latin typeface="Arial" panose="020B0604020202020204" pitchFamily="34" charset="0"/>
            <a:cs typeface="Arial" panose="020B0604020202020204" pitchFamily="34" charset="0"/>
          </a:endParaRPr>
        </a:p>
      </dgm:t>
    </dgm:pt>
    <dgm:pt modelId="{10C25A0C-5667-441C-9B31-8E2720AEC43A}">
      <dgm:prSet phldrT="[Text]" custT="1"/>
      <dgm:spPr>
        <a:xfrm rot="5400000">
          <a:off x="-97445" y="1144227"/>
          <a:ext cx="649634" cy="454744"/>
        </a:xfrm>
      </dgm:spPr>
      <dgm:t>
        <a:bodyPr/>
        <a:lstStyle/>
        <a:p>
          <a:r>
            <a:rPr lang="en-US" sz="2400" b="1" dirty="0" smtClean="0">
              <a:latin typeface="Arial" panose="020B0604020202020204" pitchFamily="34" charset="0"/>
              <a:ea typeface="+mn-ea"/>
              <a:cs typeface="Arial" panose="020B0604020202020204" pitchFamily="34" charset="0"/>
            </a:rPr>
            <a:t>Jan 16</a:t>
          </a:r>
        </a:p>
        <a:p>
          <a:r>
            <a:rPr lang="en-US" sz="2400" b="1" dirty="0" smtClean="0">
              <a:latin typeface="Arial" panose="020B0604020202020204" pitchFamily="34" charset="0"/>
              <a:ea typeface="+mn-ea"/>
              <a:cs typeface="Arial" panose="020B0604020202020204" pitchFamily="34" charset="0"/>
            </a:rPr>
            <a:t>2023</a:t>
          </a:r>
          <a:endParaRPr lang="en-US" sz="2400" b="1" dirty="0">
            <a:latin typeface="Arial" panose="020B0604020202020204" pitchFamily="34" charset="0"/>
            <a:ea typeface="+mn-ea"/>
            <a:cs typeface="Arial" panose="020B0604020202020204" pitchFamily="34" charset="0"/>
          </a:endParaRPr>
        </a:p>
      </dgm:t>
    </dgm:pt>
    <dgm:pt modelId="{1ABD4026-3CE3-4448-9AAA-A604029AF2C2}" type="parTrans" cxnId="{0FEE1F09-D5E4-4242-97F7-CD3531485F37}">
      <dgm:prSet/>
      <dgm:spPr/>
      <dgm:t>
        <a:bodyPr/>
        <a:lstStyle/>
        <a:p>
          <a:endParaRPr lang="en-US" sz="1400" b="1">
            <a:latin typeface="Arial" panose="020B0604020202020204" pitchFamily="34" charset="0"/>
            <a:cs typeface="Arial" panose="020B0604020202020204" pitchFamily="34" charset="0"/>
          </a:endParaRPr>
        </a:p>
      </dgm:t>
    </dgm:pt>
    <dgm:pt modelId="{EBFA77FF-C5E4-4793-9279-4F58DC9A005E}" type="sibTrans" cxnId="{0FEE1F09-D5E4-4242-97F7-CD3531485F37}">
      <dgm:prSet/>
      <dgm:spPr/>
      <dgm:t>
        <a:bodyPr/>
        <a:lstStyle/>
        <a:p>
          <a:endParaRPr lang="en-US" sz="1400" b="1">
            <a:latin typeface="Arial" panose="020B0604020202020204" pitchFamily="34" charset="0"/>
            <a:cs typeface="Arial" panose="020B0604020202020204" pitchFamily="34" charset="0"/>
          </a:endParaRPr>
        </a:p>
      </dgm:t>
    </dgm:pt>
    <dgm:pt modelId="{0AB477A5-1668-4D26-AD13-457405DA12F1}">
      <dgm:prSet phldrT="[Text]" custT="1"/>
      <dgm:spPr>
        <a:xfrm rot="5400000">
          <a:off x="2302240" y="-800713"/>
          <a:ext cx="422262" cy="4117255"/>
        </a:xfrm>
      </dgm:spPr>
      <dgm:t>
        <a:bodyPr/>
        <a:lstStyle/>
        <a:p>
          <a:r>
            <a:rPr lang="en-US" sz="2400" b="1" dirty="0" smtClean="0">
              <a:latin typeface="Arial" panose="020B0604020202020204" pitchFamily="34" charset="0"/>
              <a:ea typeface="+mn-ea"/>
              <a:cs typeface="Arial" panose="020B0604020202020204" pitchFamily="34" charset="0"/>
            </a:rPr>
            <a:t>Presentation of 2023 Draft Operating and Capital Budgets</a:t>
          </a:r>
          <a:endParaRPr lang="en-US" sz="2400" b="1" dirty="0">
            <a:latin typeface="Arial" panose="020B0604020202020204" pitchFamily="34" charset="0"/>
            <a:ea typeface="+mn-ea"/>
            <a:cs typeface="Arial" panose="020B0604020202020204" pitchFamily="34" charset="0"/>
          </a:endParaRPr>
        </a:p>
      </dgm:t>
    </dgm:pt>
    <dgm:pt modelId="{F74DF93F-30D0-4C56-AB80-881E4CCF1F88}" type="parTrans" cxnId="{2D5F1925-8DC0-46D7-80FA-2D4131F3B166}">
      <dgm:prSet/>
      <dgm:spPr/>
      <dgm:t>
        <a:bodyPr/>
        <a:lstStyle/>
        <a:p>
          <a:endParaRPr lang="en-CA"/>
        </a:p>
      </dgm:t>
    </dgm:pt>
    <dgm:pt modelId="{A1406FD3-BC4B-4611-A3F5-2AAFB1AED4E5}" type="sibTrans" cxnId="{2D5F1925-8DC0-46D7-80FA-2D4131F3B166}">
      <dgm:prSet/>
      <dgm:spPr/>
      <dgm:t>
        <a:bodyPr/>
        <a:lstStyle/>
        <a:p>
          <a:endParaRPr lang="en-CA"/>
        </a:p>
      </dgm:t>
    </dgm:pt>
    <dgm:pt modelId="{08E2E329-CCC9-4C86-A04C-8DF6571ED9C1}">
      <dgm:prSet custT="1"/>
      <dgm:spPr/>
      <dgm:t>
        <a:bodyPr/>
        <a:lstStyle/>
        <a:p>
          <a:r>
            <a:rPr lang="en-US" sz="2400" b="1" dirty="0" smtClean="0">
              <a:latin typeface="Arial" panose="020B0604020202020204" pitchFamily="34" charset="0"/>
              <a:ea typeface="+mn-ea"/>
              <a:cs typeface="Arial" panose="020B0604020202020204" pitchFamily="34" charset="0"/>
            </a:rPr>
            <a:t>Feb 16 2023</a:t>
          </a:r>
          <a:endParaRPr lang="en-US" sz="2400" b="1" dirty="0">
            <a:latin typeface="Arial" panose="020B0604020202020204" pitchFamily="34" charset="0"/>
            <a:ea typeface="+mn-ea"/>
            <a:cs typeface="Arial" panose="020B0604020202020204" pitchFamily="34" charset="0"/>
          </a:endParaRPr>
        </a:p>
      </dgm:t>
    </dgm:pt>
    <dgm:pt modelId="{050C4F14-2082-4291-9882-B47B9413F41D}" type="parTrans" cxnId="{7F91D73A-4F5F-4AE7-8277-35B2C13B90B3}">
      <dgm:prSet/>
      <dgm:spPr/>
      <dgm:t>
        <a:bodyPr/>
        <a:lstStyle/>
        <a:p>
          <a:endParaRPr lang="en-US"/>
        </a:p>
      </dgm:t>
    </dgm:pt>
    <dgm:pt modelId="{B7BC5EA4-577C-46EF-8052-35B0DA0F5D20}" type="sibTrans" cxnId="{7F91D73A-4F5F-4AE7-8277-35B2C13B90B3}">
      <dgm:prSet/>
      <dgm:spPr/>
      <dgm:t>
        <a:bodyPr/>
        <a:lstStyle/>
        <a:p>
          <a:endParaRPr lang="en-US"/>
        </a:p>
      </dgm:t>
    </dgm:pt>
    <dgm:pt modelId="{D23F7F59-442E-41AD-88F5-15933D3587F7}">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ea typeface="+mn-ea"/>
              <a:cs typeface="Arial" panose="020B0604020202020204" pitchFamily="34" charset="0"/>
            </a:rPr>
            <a:t>  Review </a:t>
          </a:r>
          <a:r>
            <a:rPr lang="en-US" sz="2400" b="1" dirty="0" smtClean="0">
              <a:latin typeface="Arial" panose="020B0604020202020204" pitchFamily="34" charset="0"/>
              <a:ea typeface="+mn-ea"/>
              <a:cs typeface="Arial" panose="020B0604020202020204" pitchFamily="34" charset="0"/>
            </a:rPr>
            <a:t>of </a:t>
          </a:r>
          <a:r>
            <a:rPr lang="en-US" sz="2400" b="1" dirty="0" smtClean="0">
              <a:latin typeface="Arial" panose="020B0604020202020204" pitchFamily="34" charset="0"/>
              <a:ea typeface="+mn-ea"/>
              <a:cs typeface="Arial" panose="020B0604020202020204" pitchFamily="34" charset="0"/>
            </a:rPr>
            <a:t>2023 Operating Budget</a:t>
          </a:r>
          <a:endParaRPr lang="en-US" sz="2400" dirty="0"/>
        </a:p>
      </dgm:t>
    </dgm:pt>
    <dgm:pt modelId="{FDA27D14-0D78-4B79-8DA9-081370E0A756}" type="parTrans" cxnId="{E9EFC525-B6FD-4DAF-8003-09A9218D8B73}">
      <dgm:prSet/>
      <dgm:spPr/>
      <dgm:t>
        <a:bodyPr/>
        <a:lstStyle/>
        <a:p>
          <a:endParaRPr lang="en-US"/>
        </a:p>
      </dgm:t>
    </dgm:pt>
    <dgm:pt modelId="{3E71AC22-1943-4605-88B4-CFB7EDA28668}" type="sibTrans" cxnId="{E9EFC525-B6FD-4DAF-8003-09A9218D8B73}">
      <dgm:prSet/>
      <dgm:spPr/>
      <dgm:t>
        <a:bodyPr/>
        <a:lstStyle/>
        <a:p>
          <a:endParaRPr lang="en-US"/>
        </a:p>
      </dgm:t>
    </dgm:pt>
    <dgm:pt modelId="{47B1EAD0-C5DC-4C71-92C6-49002A8424FF}">
      <dgm:prSet custT="1"/>
      <dgm:spPr/>
      <dgm:t>
        <a:bodyPr/>
        <a:lstStyle/>
        <a:p>
          <a:r>
            <a:rPr lang="en-US" sz="2400" b="1" dirty="0" smtClean="0"/>
            <a:t>Jan 30 2023</a:t>
          </a:r>
          <a:endParaRPr lang="en-US" sz="2400" b="1" dirty="0"/>
        </a:p>
      </dgm:t>
    </dgm:pt>
    <dgm:pt modelId="{9C8CEFEA-8EA1-4B41-A13F-BA90BF2EE27C}" type="parTrans" cxnId="{4842FCEC-806D-4B8E-A167-352C026C3FE8}">
      <dgm:prSet/>
      <dgm:spPr/>
      <dgm:t>
        <a:bodyPr/>
        <a:lstStyle/>
        <a:p>
          <a:endParaRPr lang="en-US"/>
        </a:p>
      </dgm:t>
    </dgm:pt>
    <dgm:pt modelId="{27A3B93C-504B-4C4B-9EDF-A04A24FDE589}" type="sibTrans" cxnId="{4842FCEC-806D-4B8E-A167-352C026C3FE8}">
      <dgm:prSet/>
      <dgm:spPr/>
      <dgm:t>
        <a:bodyPr/>
        <a:lstStyle/>
        <a:p>
          <a:endParaRPr lang="en-US"/>
        </a:p>
      </dgm:t>
    </dgm:pt>
    <dgm:pt modelId="{F79FB04F-2BA2-4453-B111-EA6E0ED37EBD}">
      <dgm:prSet custT="1"/>
      <dgm:spPr/>
      <dgm:t>
        <a:bodyPr/>
        <a:lstStyle/>
        <a:p>
          <a:r>
            <a:rPr lang="en-US" sz="2400" b="1" dirty="0" smtClean="0">
              <a:latin typeface="Arial" panose="020B0604020202020204" pitchFamily="34" charset="0"/>
              <a:ea typeface="+mn-ea"/>
              <a:cs typeface="Arial" panose="020B0604020202020204" pitchFamily="34" charset="0"/>
            </a:rPr>
            <a:t>Review and Approval of 2023 Capital Budget </a:t>
          </a:r>
          <a:endParaRPr lang="en-US" sz="2400" b="1" dirty="0">
            <a:latin typeface="Arial" panose="020B0604020202020204" pitchFamily="34" charset="0"/>
            <a:ea typeface="+mn-ea"/>
            <a:cs typeface="Arial" panose="020B0604020202020204" pitchFamily="34" charset="0"/>
          </a:endParaRPr>
        </a:p>
      </dgm:t>
    </dgm:pt>
    <dgm:pt modelId="{5D75C043-D9B6-4B0D-A53B-C22D0F33E55D}" type="parTrans" cxnId="{C836119D-81B6-4EBB-9750-87A14E7A3760}">
      <dgm:prSet/>
      <dgm:spPr/>
      <dgm:t>
        <a:bodyPr/>
        <a:lstStyle/>
        <a:p>
          <a:endParaRPr lang="en-US"/>
        </a:p>
      </dgm:t>
    </dgm:pt>
    <dgm:pt modelId="{6056D7E4-2E76-4D1D-A38C-CAE5F3479DED}" type="sibTrans" cxnId="{C836119D-81B6-4EBB-9750-87A14E7A3760}">
      <dgm:prSet/>
      <dgm:spPr/>
      <dgm:t>
        <a:bodyPr/>
        <a:lstStyle/>
        <a:p>
          <a:endParaRPr lang="en-US"/>
        </a:p>
      </dgm:t>
    </dgm:pt>
    <dgm:pt modelId="{81E7A9C7-E6DC-431D-9371-E50B8DA40BF4}">
      <dgm:prSet custT="1"/>
      <dgm:spPr/>
      <dgm:t>
        <a:bodyPr/>
        <a:lstStyle/>
        <a:p>
          <a:pPr marR="0" eaLnBrk="1" fontAlgn="auto" latinLnBrk="0" hangingPunct="1">
            <a:buClrTx/>
            <a:buSzTx/>
            <a:buFontTx/>
            <a:tabLst/>
            <a:defRPr/>
          </a:pPr>
          <a:r>
            <a:rPr lang="en-US" sz="2400" b="1" dirty="0" smtClean="0">
              <a:latin typeface="Arial" panose="020B0604020202020204" pitchFamily="34" charset="0"/>
              <a:ea typeface="+mn-ea"/>
              <a:cs typeface="Arial" panose="020B0604020202020204" pitchFamily="34" charset="0"/>
            </a:rPr>
            <a:t>  </a:t>
          </a:r>
          <a:r>
            <a:rPr lang="en-US" sz="2400" b="1" dirty="0" smtClean="0">
              <a:latin typeface="Arial" panose="020B0604020202020204" pitchFamily="34" charset="0"/>
              <a:ea typeface="+mn-ea"/>
              <a:cs typeface="Arial" panose="020B0604020202020204" pitchFamily="34" charset="0"/>
            </a:rPr>
            <a:t>March 6,</a:t>
          </a:r>
        </a:p>
        <a:p>
          <a:pPr marR="0" eaLnBrk="1" fontAlgn="auto" latinLnBrk="0" hangingPunct="1">
            <a:buClrTx/>
            <a:buSzTx/>
            <a:buFontTx/>
            <a:tabLst/>
            <a:defRPr/>
          </a:pPr>
          <a:r>
            <a:rPr lang="en-US" sz="2400" b="1" dirty="0" smtClean="0">
              <a:latin typeface="Arial" panose="020B0604020202020204" pitchFamily="34" charset="0"/>
              <a:ea typeface="+mn-ea"/>
              <a:cs typeface="Arial" panose="020B0604020202020204" pitchFamily="34" charset="0"/>
            </a:rPr>
            <a:t>2023</a:t>
          </a:r>
          <a:endParaRPr lang="en-US" sz="2400" dirty="0"/>
        </a:p>
      </dgm:t>
    </dgm:pt>
    <dgm:pt modelId="{EF900BFF-F180-4AFD-A9F7-77BFFF04E640}" type="parTrans" cxnId="{6B79C046-F43C-45D3-8429-1FDDFFCDF96D}">
      <dgm:prSet/>
      <dgm:spPr/>
      <dgm:t>
        <a:bodyPr/>
        <a:lstStyle/>
        <a:p>
          <a:endParaRPr lang="en-US"/>
        </a:p>
      </dgm:t>
    </dgm:pt>
    <dgm:pt modelId="{62211C42-CA5C-48E9-ABCA-F864BFB8F8D9}" type="sibTrans" cxnId="{6B79C046-F43C-45D3-8429-1FDDFFCDF96D}">
      <dgm:prSet/>
      <dgm:spPr/>
      <dgm:t>
        <a:bodyPr/>
        <a:lstStyle/>
        <a:p>
          <a:endParaRPr lang="en-US"/>
        </a:p>
      </dgm:t>
    </dgm:pt>
    <dgm:pt modelId="{0A3D98CC-6EEC-420E-BFA9-6F706647BFD2}">
      <dgm:prSet custT="1"/>
      <dgm:spPr/>
      <dgm:t>
        <a:bodyPr/>
        <a:lstStyle/>
        <a:p>
          <a:r>
            <a:rPr lang="en-US" sz="2400" b="1" dirty="0" smtClean="0">
              <a:latin typeface="Arial" panose="020B0604020202020204" pitchFamily="34" charset="0"/>
              <a:ea typeface="+mn-ea"/>
              <a:cs typeface="Arial" panose="020B0604020202020204" pitchFamily="34" charset="0"/>
            </a:rPr>
            <a:t>Approval of 2023 Operating Budget</a:t>
          </a:r>
          <a:endParaRPr lang="en-US" sz="2400" dirty="0"/>
        </a:p>
      </dgm:t>
    </dgm:pt>
    <dgm:pt modelId="{483CA3FD-97FC-4168-8330-FD5C42A4B1D2}" type="parTrans" cxnId="{E5531FEA-4923-48D7-BF5F-4965C4ADF6F2}">
      <dgm:prSet/>
      <dgm:spPr/>
      <dgm:t>
        <a:bodyPr/>
        <a:lstStyle/>
        <a:p>
          <a:endParaRPr lang="en-US"/>
        </a:p>
      </dgm:t>
    </dgm:pt>
    <dgm:pt modelId="{D7FB39C6-E4C5-47BF-82DB-83A61E869EEB}" type="sibTrans" cxnId="{E5531FEA-4923-48D7-BF5F-4965C4ADF6F2}">
      <dgm:prSet/>
      <dgm:spPr/>
      <dgm:t>
        <a:bodyPr/>
        <a:lstStyle/>
        <a:p>
          <a:endParaRPr lang="en-US"/>
        </a:p>
      </dgm:t>
    </dgm:pt>
    <dgm:pt modelId="{8F8A9CE5-5FF6-490B-A599-C2D1977D97A9}" type="pres">
      <dgm:prSet presAssocID="{445B9585-CC2D-4944-9B44-6DBD611B2224}" presName="Name0" presStyleCnt="0">
        <dgm:presLayoutVars>
          <dgm:dir/>
          <dgm:animLvl val="lvl"/>
          <dgm:resizeHandles val="exact"/>
        </dgm:presLayoutVars>
      </dgm:prSet>
      <dgm:spPr/>
      <dgm:t>
        <a:bodyPr/>
        <a:lstStyle/>
        <a:p>
          <a:endParaRPr lang="en-US"/>
        </a:p>
      </dgm:t>
    </dgm:pt>
    <dgm:pt modelId="{93425898-2879-4FBE-B36F-D213E5DB53FB}" type="pres">
      <dgm:prSet presAssocID="{92BFEE80-614D-411A-A778-5D426FA358FA}" presName="linNode" presStyleCnt="0"/>
      <dgm:spPr/>
    </dgm:pt>
    <dgm:pt modelId="{1CA9E1D4-B5D1-43CC-AD55-EE9836135ABA}" type="pres">
      <dgm:prSet presAssocID="{92BFEE80-614D-411A-A778-5D426FA358FA}" presName="parentText" presStyleLbl="node1" presStyleIdx="0" presStyleCnt="5">
        <dgm:presLayoutVars>
          <dgm:chMax val="1"/>
          <dgm:bulletEnabled val="1"/>
        </dgm:presLayoutVars>
      </dgm:prSet>
      <dgm:spPr/>
      <dgm:t>
        <a:bodyPr/>
        <a:lstStyle/>
        <a:p>
          <a:endParaRPr lang="en-US"/>
        </a:p>
      </dgm:t>
    </dgm:pt>
    <dgm:pt modelId="{77221349-3D81-4671-81CA-ABDE8C03953B}" type="pres">
      <dgm:prSet presAssocID="{92BFEE80-614D-411A-A778-5D426FA358FA}" presName="descendantText" presStyleLbl="alignAccFollowNode1" presStyleIdx="0" presStyleCnt="5">
        <dgm:presLayoutVars>
          <dgm:bulletEnabled val="1"/>
        </dgm:presLayoutVars>
      </dgm:prSet>
      <dgm:spPr/>
      <dgm:t>
        <a:bodyPr/>
        <a:lstStyle/>
        <a:p>
          <a:endParaRPr lang="en-US"/>
        </a:p>
      </dgm:t>
    </dgm:pt>
    <dgm:pt modelId="{9563939D-3B4D-4301-9E17-5358A4F9C9FB}" type="pres">
      <dgm:prSet presAssocID="{901FABCA-A689-4BC8-A29B-A9389EAB4CDF}" presName="sp" presStyleCnt="0"/>
      <dgm:spPr/>
    </dgm:pt>
    <dgm:pt modelId="{617E12DC-0F5E-4402-8459-1F26A66DFB35}" type="pres">
      <dgm:prSet presAssocID="{10C25A0C-5667-441C-9B31-8E2720AEC43A}" presName="linNode" presStyleCnt="0"/>
      <dgm:spPr/>
    </dgm:pt>
    <dgm:pt modelId="{BDDEC4E3-1B5F-4189-AD30-D00F8B3A448C}" type="pres">
      <dgm:prSet presAssocID="{10C25A0C-5667-441C-9B31-8E2720AEC43A}" presName="parentText" presStyleLbl="node1" presStyleIdx="1" presStyleCnt="5">
        <dgm:presLayoutVars>
          <dgm:chMax val="1"/>
          <dgm:bulletEnabled val="1"/>
        </dgm:presLayoutVars>
      </dgm:prSet>
      <dgm:spPr/>
      <dgm:t>
        <a:bodyPr/>
        <a:lstStyle/>
        <a:p>
          <a:endParaRPr lang="en-US"/>
        </a:p>
      </dgm:t>
    </dgm:pt>
    <dgm:pt modelId="{E41A8B70-D517-47AE-9AED-26516C2A915E}" type="pres">
      <dgm:prSet presAssocID="{10C25A0C-5667-441C-9B31-8E2720AEC43A}" presName="descendantText" presStyleLbl="alignAccFollowNode1" presStyleIdx="1" presStyleCnt="5">
        <dgm:presLayoutVars>
          <dgm:bulletEnabled val="1"/>
        </dgm:presLayoutVars>
      </dgm:prSet>
      <dgm:spPr/>
      <dgm:t>
        <a:bodyPr/>
        <a:lstStyle/>
        <a:p>
          <a:endParaRPr lang="en-US"/>
        </a:p>
      </dgm:t>
    </dgm:pt>
    <dgm:pt modelId="{BD87A599-BF62-4816-9AC8-11A7E8044E95}" type="pres">
      <dgm:prSet presAssocID="{EBFA77FF-C5E4-4793-9279-4F58DC9A005E}" presName="sp" presStyleCnt="0"/>
      <dgm:spPr/>
    </dgm:pt>
    <dgm:pt modelId="{238BC579-B8BA-41AA-9A7E-1F658215B16C}" type="pres">
      <dgm:prSet presAssocID="{47B1EAD0-C5DC-4C71-92C6-49002A8424FF}" presName="linNode" presStyleCnt="0"/>
      <dgm:spPr/>
    </dgm:pt>
    <dgm:pt modelId="{0FE2E0B7-E777-42D6-8C15-A77825EAB0D4}" type="pres">
      <dgm:prSet presAssocID="{47B1EAD0-C5DC-4C71-92C6-49002A8424FF}" presName="parentText" presStyleLbl="node1" presStyleIdx="2" presStyleCnt="5">
        <dgm:presLayoutVars>
          <dgm:chMax val="1"/>
          <dgm:bulletEnabled val="1"/>
        </dgm:presLayoutVars>
      </dgm:prSet>
      <dgm:spPr/>
      <dgm:t>
        <a:bodyPr/>
        <a:lstStyle/>
        <a:p>
          <a:endParaRPr lang="en-US"/>
        </a:p>
      </dgm:t>
    </dgm:pt>
    <dgm:pt modelId="{320552C6-95AA-4CF3-9A81-802E1E5F8270}" type="pres">
      <dgm:prSet presAssocID="{47B1EAD0-C5DC-4C71-92C6-49002A8424FF}" presName="descendantText" presStyleLbl="alignAccFollowNode1" presStyleIdx="2" presStyleCnt="5">
        <dgm:presLayoutVars>
          <dgm:bulletEnabled val="1"/>
        </dgm:presLayoutVars>
      </dgm:prSet>
      <dgm:spPr/>
      <dgm:t>
        <a:bodyPr/>
        <a:lstStyle/>
        <a:p>
          <a:endParaRPr lang="en-US"/>
        </a:p>
      </dgm:t>
    </dgm:pt>
    <dgm:pt modelId="{3D3979F2-07CD-467F-BB17-03606E1B3410}" type="pres">
      <dgm:prSet presAssocID="{27A3B93C-504B-4C4B-9EDF-A04A24FDE589}" presName="sp" presStyleCnt="0"/>
      <dgm:spPr/>
    </dgm:pt>
    <dgm:pt modelId="{BB52C673-59D8-4918-8EC8-3FFB365372A0}" type="pres">
      <dgm:prSet presAssocID="{08E2E329-CCC9-4C86-A04C-8DF6571ED9C1}" presName="linNode" presStyleCnt="0"/>
      <dgm:spPr/>
    </dgm:pt>
    <dgm:pt modelId="{9BB2BEE1-B2C6-43FC-B572-08A92CCFC647}" type="pres">
      <dgm:prSet presAssocID="{08E2E329-CCC9-4C86-A04C-8DF6571ED9C1}" presName="parentText" presStyleLbl="node1" presStyleIdx="3" presStyleCnt="5">
        <dgm:presLayoutVars>
          <dgm:chMax val="1"/>
          <dgm:bulletEnabled val="1"/>
        </dgm:presLayoutVars>
      </dgm:prSet>
      <dgm:spPr/>
      <dgm:t>
        <a:bodyPr/>
        <a:lstStyle/>
        <a:p>
          <a:endParaRPr lang="en-US"/>
        </a:p>
      </dgm:t>
    </dgm:pt>
    <dgm:pt modelId="{C7465223-36AB-4661-8BF5-960B4FF5B490}" type="pres">
      <dgm:prSet presAssocID="{08E2E329-CCC9-4C86-A04C-8DF6571ED9C1}" presName="descendantText" presStyleLbl="alignAccFollowNode1" presStyleIdx="3" presStyleCnt="5">
        <dgm:presLayoutVars>
          <dgm:bulletEnabled val="1"/>
        </dgm:presLayoutVars>
      </dgm:prSet>
      <dgm:spPr/>
      <dgm:t>
        <a:bodyPr/>
        <a:lstStyle/>
        <a:p>
          <a:endParaRPr lang="en-US"/>
        </a:p>
      </dgm:t>
    </dgm:pt>
    <dgm:pt modelId="{F199999D-5AAE-4D80-A10A-2E289D1AEEC0}" type="pres">
      <dgm:prSet presAssocID="{B7BC5EA4-577C-46EF-8052-35B0DA0F5D20}" presName="sp" presStyleCnt="0"/>
      <dgm:spPr/>
    </dgm:pt>
    <dgm:pt modelId="{FFE50D37-B8F2-45A7-80DB-3DBD4065E5AF}" type="pres">
      <dgm:prSet presAssocID="{81E7A9C7-E6DC-431D-9371-E50B8DA40BF4}" presName="linNode" presStyleCnt="0"/>
      <dgm:spPr/>
    </dgm:pt>
    <dgm:pt modelId="{D04983BF-8EA4-44D8-869D-6C85588F85AA}" type="pres">
      <dgm:prSet presAssocID="{81E7A9C7-E6DC-431D-9371-E50B8DA40BF4}" presName="parentText" presStyleLbl="node1" presStyleIdx="4" presStyleCnt="5">
        <dgm:presLayoutVars>
          <dgm:chMax val="1"/>
          <dgm:bulletEnabled val="1"/>
        </dgm:presLayoutVars>
      </dgm:prSet>
      <dgm:spPr/>
      <dgm:t>
        <a:bodyPr/>
        <a:lstStyle/>
        <a:p>
          <a:endParaRPr lang="en-US"/>
        </a:p>
      </dgm:t>
    </dgm:pt>
    <dgm:pt modelId="{C2B8C2D3-3C88-4C88-B516-FDBA075BB0C5}" type="pres">
      <dgm:prSet presAssocID="{81E7A9C7-E6DC-431D-9371-E50B8DA40BF4}" presName="descendantText" presStyleLbl="alignAccFollowNode1" presStyleIdx="4" presStyleCnt="5">
        <dgm:presLayoutVars>
          <dgm:bulletEnabled val="1"/>
        </dgm:presLayoutVars>
      </dgm:prSet>
      <dgm:spPr/>
      <dgm:t>
        <a:bodyPr/>
        <a:lstStyle/>
        <a:p>
          <a:endParaRPr lang="en-US"/>
        </a:p>
      </dgm:t>
    </dgm:pt>
  </dgm:ptLst>
  <dgm:cxnLst>
    <dgm:cxn modelId="{6B79C046-F43C-45D3-8429-1FDDFFCDF96D}" srcId="{445B9585-CC2D-4944-9B44-6DBD611B2224}" destId="{81E7A9C7-E6DC-431D-9371-E50B8DA40BF4}" srcOrd="4" destOrd="0" parTransId="{EF900BFF-F180-4AFD-A9F7-77BFFF04E640}" sibTransId="{62211C42-CA5C-48E9-ABCA-F864BFB8F8D9}"/>
    <dgm:cxn modelId="{FB58111A-5D1A-4AC9-96E5-085D3B75D282}" type="presOf" srcId="{92BFEE80-614D-411A-A778-5D426FA358FA}" destId="{1CA9E1D4-B5D1-43CC-AD55-EE9836135ABA}" srcOrd="0" destOrd="0" presId="urn:microsoft.com/office/officeart/2005/8/layout/vList5"/>
    <dgm:cxn modelId="{E5531FEA-4923-48D7-BF5F-4965C4ADF6F2}" srcId="{81E7A9C7-E6DC-431D-9371-E50B8DA40BF4}" destId="{0A3D98CC-6EEC-420E-BFA9-6F706647BFD2}" srcOrd="0" destOrd="0" parTransId="{483CA3FD-97FC-4168-8330-FD5C42A4B1D2}" sibTransId="{D7FB39C6-E4C5-47BF-82DB-83A61E869EEB}"/>
    <dgm:cxn modelId="{3700F54F-FED2-4C7E-9D63-B006027CDEE5}" type="presOf" srcId="{10C25A0C-5667-441C-9B31-8E2720AEC43A}" destId="{BDDEC4E3-1B5F-4189-AD30-D00F8B3A448C}" srcOrd="0" destOrd="0" presId="urn:microsoft.com/office/officeart/2005/8/layout/vList5"/>
    <dgm:cxn modelId="{65D41114-761D-4AD6-9E0C-B3A5B3B54795}" type="presOf" srcId="{445B9585-CC2D-4944-9B44-6DBD611B2224}" destId="{8F8A9CE5-5FF6-490B-A599-C2D1977D97A9}" srcOrd="0" destOrd="0" presId="urn:microsoft.com/office/officeart/2005/8/layout/vList5"/>
    <dgm:cxn modelId="{75CB8255-9BB8-4628-ABFC-9BD1D550CC34}" type="presOf" srcId="{47B1EAD0-C5DC-4C71-92C6-49002A8424FF}" destId="{0FE2E0B7-E777-42D6-8C15-A77825EAB0D4}" srcOrd="0" destOrd="0" presId="urn:microsoft.com/office/officeart/2005/8/layout/vList5"/>
    <dgm:cxn modelId="{319E26DE-6099-43E5-B28C-82BCE42935CC}" type="presOf" srcId="{81E7A9C7-E6DC-431D-9371-E50B8DA40BF4}" destId="{D04983BF-8EA4-44D8-869D-6C85588F85AA}" srcOrd="0" destOrd="0" presId="urn:microsoft.com/office/officeart/2005/8/layout/vList5"/>
    <dgm:cxn modelId="{2FD9E54A-93E4-41DE-B379-722B7201F928}" type="presOf" srcId="{0AB477A5-1668-4D26-AD13-457405DA12F1}" destId="{E41A8B70-D517-47AE-9AED-26516C2A915E}" srcOrd="0" destOrd="0" presId="urn:microsoft.com/office/officeart/2005/8/layout/vList5"/>
    <dgm:cxn modelId="{43C5644A-F433-4183-8BA1-9FBF7136847D}" type="presOf" srcId="{65121EC7-FF08-45FB-9E52-EBBC0F85E753}" destId="{77221349-3D81-4671-81CA-ABDE8C03953B}" srcOrd="0" destOrd="0" presId="urn:microsoft.com/office/officeart/2005/8/layout/vList5"/>
    <dgm:cxn modelId="{62E0DF26-6B3F-4037-91F3-BB1CB9CBF73B}" srcId="{445B9585-CC2D-4944-9B44-6DBD611B2224}" destId="{92BFEE80-614D-411A-A778-5D426FA358FA}" srcOrd="0" destOrd="0" parTransId="{83B2063C-7151-402C-BDEB-264E160B4506}" sibTransId="{901FABCA-A689-4BC8-A29B-A9389EAB4CDF}"/>
    <dgm:cxn modelId="{C836119D-81B6-4EBB-9750-87A14E7A3760}" srcId="{47B1EAD0-C5DC-4C71-92C6-49002A8424FF}" destId="{F79FB04F-2BA2-4453-B111-EA6E0ED37EBD}" srcOrd="0" destOrd="0" parTransId="{5D75C043-D9B6-4B0D-A53B-C22D0F33E55D}" sibTransId="{6056D7E4-2E76-4D1D-A38C-CAE5F3479DED}"/>
    <dgm:cxn modelId="{4842FCEC-806D-4B8E-A167-352C026C3FE8}" srcId="{445B9585-CC2D-4944-9B44-6DBD611B2224}" destId="{47B1EAD0-C5DC-4C71-92C6-49002A8424FF}" srcOrd="2" destOrd="0" parTransId="{9C8CEFEA-8EA1-4B41-A13F-BA90BF2EE27C}" sibTransId="{27A3B93C-504B-4C4B-9EDF-A04A24FDE589}"/>
    <dgm:cxn modelId="{0FEE1F09-D5E4-4242-97F7-CD3531485F37}" srcId="{445B9585-CC2D-4944-9B44-6DBD611B2224}" destId="{10C25A0C-5667-441C-9B31-8E2720AEC43A}" srcOrd="1" destOrd="0" parTransId="{1ABD4026-3CE3-4448-9AAA-A604029AF2C2}" sibTransId="{EBFA77FF-C5E4-4793-9279-4F58DC9A005E}"/>
    <dgm:cxn modelId="{7F91D73A-4F5F-4AE7-8277-35B2C13B90B3}" srcId="{445B9585-CC2D-4944-9B44-6DBD611B2224}" destId="{08E2E329-CCC9-4C86-A04C-8DF6571ED9C1}" srcOrd="3" destOrd="0" parTransId="{050C4F14-2082-4291-9882-B47B9413F41D}" sibTransId="{B7BC5EA4-577C-46EF-8052-35B0DA0F5D20}"/>
    <dgm:cxn modelId="{2D5F1925-8DC0-46D7-80FA-2D4131F3B166}" srcId="{10C25A0C-5667-441C-9B31-8E2720AEC43A}" destId="{0AB477A5-1668-4D26-AD13-457405DA12F1}" srcOrd="0" destOrd="0" parTransId="{F74DF93F-30D0-4C56-AB80-881E4CCF1F88}" sibTransId="{A1406FD3-BC4B-4611-A3F5-2AAFB1AED4E5}"/>
    <dgm:cxn modelId="{E9EFC525-B6FD-4DAF-8003-09A9218D8B73}" srcId="{08E2E329-CCC9-4C86-A04C-8DF6571ED9C1}" destId="{D23F7F59-442E-41AD-88F5-15933D3587F7}" srcOrd="0" destOrd="0" parTransId="{FDA27D14-0D78-4B79-8DA9-081370E0A756}" sibTransId="{3E71AC22-1943-4605-88B4-CFB7EDA28668}"/>
    <dgm:cxn modelId="{9BCA5C9D-55DD-4202-A0D9-09CDA2C6E69F}" type="presOf" srcId="{08E2E329-CCC9-4C86-A04C-8DF6571ED9C1}" destId="{9BB2BEE1-B2C6-43FC-B572-08A92CCFC647}" srcOrd="0" destOrd="0" presId="urn:microsoft.com/office/officeart/2005/8/layout/vList5"/>
    <dgm:cxn modelId="{7FED6DF3-00A7-4198-88B0-23AFE8F4AAEB}" srcId="{92BFEE80-614D-411A-A778-5D426FA358FA}" destId="{65121EC7-FF08-45FB-9E52-EBBC0F85E753}" srcOrd="0" destOrd="0" parTransId="{AB8E3638-C6E1-4F97-A1FA-84815ACA5D20}" sibTransId="{8481B367-EFE5-45D4-93FE-3660695589B4}"/>
    <dgm:cxn modelId="{CDE6AD77-1CE4-47A9-867C-4F85A765CA88}" type="presOf" srcId="{D23F7F59-442E-41AD-88F5-15933D3587F7}" destId="{C7465223-36AB-4661-8BF5-960B4FF5B490}" srcOrd="0" destOrd="0" presId="urn:microsoft.com/office/officeart/2005/8/layout/vList5"/>
    <dgm:cxn modelId="{7A99F6A6-FB6A-42DC-886F-B6F278591266}" type="presOf" srcId="{0A3D98CC-6EEC-420E-BFA9-6F706647BFD2}" destId="{C2B8C2D3-3C88-4C88-B516-FDBA075BB0C5}" srcOrd="0" destOrd="0" presId="urn:microsoft.com/office/officeart/2005/8/layout/vList5"/>
    <dgm:cxn modelId="{97959637-940C-4440-A60E-27E76BCE38DA}" type="presOf" srcId="{F79FB04F-2BA2-4453-B111-EA6E0ED37EBD}" destId="{320552C6-95AA-4CF3-9A81-802E1E5F8270}" srcOrd="0" destOrd="0" presId="urn:microsoft.com/office/officeart/2005/8/layout/vList5"/>
    <dgm:cxn modelId="{D56E1A87-3DB7-4B84-A3D1-51E354D87F95}" type="presParOf" srcId="{8F8A9CE5-5FF6-490B-A599-C2D1977D97A9}" destId="{93425898-2879-4FBE-B36F-D213E5DB53FB}" srcOrd="0" destOrd="0" presId="urn:microsoft.com/office/officeart/2005/8/layout/vList5"/>
    <dgm:cxn modelId="{36EEEFBC-C5A0-4164-8489-7A94B411A061}" type="presParOf" srcId="{93425898-2879-4FBE-B36F-D213E5DB53FB}" destId="{1CA9E1D4-B5D1-43CC-AD55-EE9836135ABA}" srcOrd="0" destOrd="0" presId="urn:microsoft.com/office/officeart/2005/8/layout/vList5"/>
    <dgm:cxn modelId="{5B0CE44A-3470-4BFF-A874-8A907A0E221F}" type="presParOf" srcId="{93425898-2879-4FBE-B36F-D213E5DB53FB}" destId="{77221349-3D81-4671-81CA-ABDE8C03953B}" srcOrd="1" destOrd="0" presId="urn:microsoft.com/office/officeart/2005/8/layout/vList5"/>
    <dgm:cxn modelId="{3932CE55-868F-4AA0-BE40-B030C6C14CBD}" type="presParOf" srcId="{8F8A9CE5-5FF6-490B-A599-C2D1977D97A9}" destId="{9563939D-3B4D-4301-9E17-5358A4F9C9FB}" srcOrd="1" destOrd="0" presId="urn:microsoft.com/office/officeart/2005/8/layout/vList5"/>
    <dgm:cxn modelId="{25A4B835-3234-4361-B9FA-CF3126D7B9CC}" type="presParOf" srcId="{8F8A9CE5-5FF6-490B-A599-C2D1977D97A9}" destId="{617E12DC-0F5E-4402-8459-1F26A66DFB35}" srcOrd="2" destOrd="0" presId="urn:microsoft.com/office/officeart/2005/8/layout/vList5"/>
    <dgm:cxn modelId="{804BC78B-F3D6-4DF2-8AB4-00B8647EF4CA}" type="presParOf" srcId="{617E12DC-0F5E-4402-8459-1F26A66DFB35}" destId="{BDDEC4E3-1B5F-4189-AD30-D00F8B3A448C}" srcOrd="0" destOrd="0" presId="urn:microsoft.com/office/officeart/2005/8/layout/vList5"/>
    <dgm:cxn modelId="{B0C6DD5A-D001-4464-BBB4-1C28736DF4F6}" type="presParOf" srcId="{617E12DC-0F5E-4402-8459-1F26A66DFB35}" destId="{E41A8B70-D517-47AE-9AED-26516C2A915E}" srcOrd="1" destOrd="0" presId="urn:microsoft.com/office/officeart/2005/8/layout/vList5"/>
    <dgm:cxn modelId="{22B9E742-345E-41AF-AE79-F5DA0C1A2646}" type="presParOf" srcId="{8F8A9CE5-5FF6-490B-A599-C2D1977D97A9}" destId="{BD87A599-BF62-4816-9AC8-11A7E8044E95}" srcOrd="3" destOrd="0" presId="urn:microsoft.com/office/officeart/2005/8/layout/vList5"/>
    <dgm:cxn modelId="{A6F34B50-0394-4334-9F11-EC56351CAEFE}" type="presParOf" srcId="{8F8A9CE5-5FF6-490B-A599-C2D1977D97A9}" destId="{238BC579-B8BA-41AA-9A7E-1F658215B16C}" srcOrd="4" destOrd="0" presId="urn:microsoft.com/office/officeart/2005/8/layout/vList5"/>
    <dgm:cxn modelId="{214FA17E-957D-4FF1-84DB-3763C9B0D291}" type="presParOf" srcId="{238BC579-B8BA-41AA-9A7E-1F658215B16C}" destId="{0FE2E0B7-E777-42D6-8C15-A77825EAB0D4}" srcOrd="0" destOrd="0" presId="urn:microsoft.com/office/officeart/2005/8/layout/vList5"/>
    <dgm:cxn modelId="{FC80C548-45F2-42AF-ABC2-D72B5EA85317}" type="presParOf" srcId="{238BC579-B8BA-41AA-9A7E-1F658215B16C}" destId="{320552C6-95AA-4CF3-9A81-802E1E5F8270}" srcOrd="1" destOrd="0" presId="urn:microsoft.com/office/officeart/2005/8/layout/vList5"/>
    <dgm:cxn modelId="{24EA8B9E-4E35-4634-BB4E-D998B1B61BE1}" type="presParOf" srcId="{8F8A9CE5-5FF6-490B-A599-C2D1977D97A9}" destId="{3D3979F2-07CD-467F-BB17-03606E1B3410}" srcOrd="5" destOrd="0" presId="urn:microsoft.com/office/officeart/2005/8/layout/vList5"/>
    <dgm:cxn modelId="{C5E85B75-1BD4-4B63-9256-774B1C02CC86}" type="presParOf" srcId="{8F8A9CE5-5FF6-490B-A599-C2D1977D97A9}" destId="{BB52C673-59D8-4918-8EC8-3FFB365372A0}" srcOrd="6" destOrd="0" presId="urn:microsoft.com/office/officeart/2005/8/layout/vList5"/>
    <dgm:cxn modelId="{A7CBB72E-0E95-4A56-BA12-59592A3D83E9}" type="presParOf" srcId="{BB52C673-59D8-4918-8EC8-3FFB365372A0}" destId="{9BB2BEE1-B2C6-43FC-B572-08A92CCFC647}" srcOrd="0" destOrd="0" presId="urn:microsoft.com/office/officeart/2005/8/layout/vList5"/>
    <dgm:cxn modelId="{1EC4A929-A410-4157-833E-3EDBE75390B7}" type="presParOf" srcId="{BB52C673-59D8-4918-8EC8-3FFB365372A0}" destId="{C7465223-36AB-4661-8BF5-960B4FF5B490}" srcOrd="1" destOrd="0" presId="urn:microsoft.com/office/officeart/2005/8/layout/vList5"/>
    <dgm:cxn modelId="{F2AD0803-3C0D-4606-BB9E-DBBF21D1F858}" type="presParOf" srcId="{8F8A9CE5-5FF6-490B-A599-C2D1977D97A9}" destId="{F199999D-5AAE-4D80-A10A-2E289D1AEEC0}" srcOrd="7" destOrd="0" presId="urn:microsoft.com/office/officeart/2005/8/layout/vList5"/>
    <dgm:cxn modelId="{804C0A24-E8D7-4388-AC3B-668FE302CC07}" type="presParOf" srcId="{8F8A9CE5-5FF6-490B-A599-C2D1977D97A9}" destId="{FFE50D37-B8F2-45A7-80DB-3DBD4065E5AF}" srcOrd="8" destOrd="0" presId="urn:microsoft.com/office/officeart/2005/8/layout/vList5"/>
    <dgm:cxn modelId="{EFA780CF-CD48-46C1-84A6-02613890131E}" type="presParOf" srcId="{FFE50D37-B8F2-45A7-80DB-3DBD4065E5AF}" destId="{D04983BF-8EA4-44D8-869D-6C85588F85AA}" srcOrd="0" destOrd="0" presId="urn:microsoft.com/office/officeart/2005/8/layout/vList5"/>
    <dgm:cxn modelId="{533908AB-E022-4043-BA8F-8AF26291239B}" type="presParOf" srcId="{FFE50D37-B8F2-45A7-80DB-3DBD4065E5AF}" destId="{C2B8C2D3-3C88-4C88-B516-FDBA075BB0C5}" srcOrd="1" destOrd="0" presId="urn:microsoft.com/office/officeart/2005/8/layout/vList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221349-3D81-4671-81CA-ABDE8C03953B}">
      <dsp:nvSpPr>
        <dsp:cNvPr id="0" name=""/>
        <dsp:cNvSpPr/>
      </dsp:nvSpPr>
      <dsp:spPr>
        <a:xfrm rot="5400000">
          <a:off x="7640702" y="-3207448"/>
          <a:ext cx="988819" cy="7656576"/>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latin typeface="Arial" panose="020B0604020202020204" pitchFamily="34" charset="0"/>
              <a:ea typeface="+mn-ea"/>
              <a:cs typeface="Arial" panose="020B0604020202020204" pitchFamily="34" charset="0"/>
            </a:rPr>
            <a:t>Departmental Budget Submissions and Reviews </a:t>
          </a:r>
          <a:endParaRPr lang="en-US" sz="2400" b="1" kern="1200" dirty="0">
            <a:latin typeface="Arial" panose="020B0604020202020204" pitchFamily="34" charset="0"/>
            <a:ea typeface="+mn-ea"/>
            <a:cs typeface="Arial" panose="020B0604020202020204" pitchFamily="34" charset="0"/>
          </a:endParaRPr>
        </a:p>
      </dsp:txBody>
      <dsp:txXfrm rot="-5400000">
        <a:off x="4306824" y="174700"/>
        <a:ext cx="7608306" cy="892279"/>
      </dsp:txXfrm>
    </dsp:sp>
    <dsp:sp modelId="{1CA9E1D4-B5D1-43CC-AD55-EE9836135ABA}">
      <dsp:nvSpPr>
        <dsp:cNvPr id="0" name=""/>
        <dsp:cNvSpPr/>
      </dsp:nvSpPr>
      <dsp:spPr>
        <a:xfrm>
          <a:off x="0" y="2826"/>
          <a:ext cx="4306824" cy="1236024"/>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anose="020B0604020202020204" pitchFamily="34" charset="0"/>
              <a:ea typeface="+mn-ea"/>
              <a:cs typeface="Arial" panose="020B0604020202020204" pitchFamily="34" charset="0"/>
            </a:rPr>
            <a:t>Fall 2022</a:t>
          </a:r>
          <a:endParaRPr lang="en-US" sz="2400" b="1" kern="1200" dirty="0">
            <a:latin typeface="Arial" panose="020B0604020202020204" pitchFamily="34" charset="0"/>
            <a:ea typeface="+mn-ea"/>
            <a:cs typeface="Arial" panose="020B0604020202020204" pitchFamily="34" charset="0"/>
          </a:endParaRPr>
        </a:p>
      </dsp:txBody>
      <dsp:txXfrm>
        <a:off x="60338" y="63164"/>
        <a:ext cx="4186148" cy="1115348"/>
      </dsp:txXfrm>
    </dsp:sp>
    <dsp:sp modelId="{E41A8B70-D517-47AE-9AED-26516C2A915E}">
      <dsp:nvSpPr>
        <dsp:cNvPr id="0" name=""/>
        <dsp:cNvSpPr/>
      </dsp:nvSpPr>
      <dsp:spPr>
        <a:xfrm rot="5400000">
          <a:off x="7640702" y="-1909623"/>
          <a:ext cx="988819" cy="7656576"/>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latin typeface="Arial" panose="020B0604020202020204" pitchFamily="34" charset="0"/>
              <a:ea typeface="+mn-ea"/>
              <a:cs typeface="Arial" panose="020B0604020202020204" pitchFamily="34" charset="0"/>
            </a:rPr>
            <a:t>Presentation of 2023 Draft Operating and Capital Budgets</a:t>
          </a:r>
          <a:endParaRPr lang="en-US" sz="2400" b="1" kern="1200" dirty="0">
            <a:latin typeface="Arial" panose="020B0604020202020204" pitchFamily="34" charset="0"/>
            <a:ea typeface="+mn-ea"/>
            <a:cs typeface="Arial" panose="020B0604020202020204" pitchFamily="34" charset="0"/>
          </a:endParaRPr>
        </a:p>
      </dsp:txBody>
      <dsp:txXfrm rot="-5400000">
        <a:off x="4306824" y="1472525"/>
        <a:ext cx="7608306" cy="892279"/>
      </dsp:txXfrm>
    </dsp:sp>
    <dsp:sp modelId="{BDDEC4E3-1B5F-4189-AD30-D00F8B3A448C}">
      <dsp:nvSpPr>
        <dsp:cNvPr id="0" name=""/>
        <dsp:cNvSpPr/>
      </dsp:nvSpPr>
      <dsp:spPr>
        <a:xfrm>
          <a:off x="0" y="1300652"/>
          <a:ext cx="4306824" cy="1236024"/>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anose="020B0604020202020204" pitchFamily="34" charset="0"/>
              <a:ea typeface="+mn-ea"/>
              <a:cs typeface="Arial" panose="020B0604020202020204" pitchFamily="34" charset="0"/>
            </a:rPr>
            <a:t>Jan 16</a:t>
          </a:r>
        </a:p>
        <a:p>
          <a:pPr lvl="0" algn="ctr" defTabSz="1066800">
            <a:lnSpc>
              <a:spcPct val="90000"/>
            </a:lnSpc>
            <a:spcBef>
              <a:spcPct val="0"/>
            </a:spcBef>
            <a:spcAft>
              <a:spcPct val="35000"/>
            </a:spcAft>
          </a:pPr>
          <a:r>
            <a:rPr lang="en-US" sz="2400" b="1" kern="1200" dirty="0" smtClean="0">
              <a:latin typeface="Arial" panose="020B0604020202020204" pitchFamily="34" charset="0"/>
              <a:ea typeface="+mn-ea"/>
              <a:cs typeface="Arial" panose="020B0604020202020204" pitchFamily="34" charset="0"/>
            </a:rPr>
            <a:t>2023</a:t>
          </a:r>
          <a:endParaRPr lang="en-US" sz="2400" b="1" kern="1200" dirty="0">
            <a:latin typeface="Arial" panose="020B0604020202020204" pitchFamily="34" charset="0"/>
            <a:ea typeface="+mn-ea"/>
            <a:cs typeface="Arial" panose="020B0604020202020204" pitchFamily="34" charset="0"/>
          </a:endParaRPr>
        </a:p>
      </dsp:txBody>
      <dsp:txXfrm>
        <a:off x="60338" y="1360990"/>
        <a:ext cx="4186148" cy="1115348"/>
      </dsp:txXfrm>
    </dsp:sp>
    <dsp:sp modelId="{320552C6-95AA-4CF3-9A81-802E1E5F8270}">
      <dsp:nvSpPr>
        <dsp:cNvPr id="0" name=""/>
        <dsp:cNvSpPr/>
      </dsp:nvSpPr>
      <dsp:spPr>
        <a:xfrm rot="5400000">
          <a:off x="7640702" y="-611798"/>
          <a:ext cx="988819" cy="7656576"/>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latin typeface="Arial" panose="020B0604020202020204" pitchFamily="34" charset="0"/>
              <a:ea typeface="+mn-ea"/>
              <a:cs typeface="Arial" panose="020B0604020202020204" pitchFamily="34" charset="0"/>
            </a:rPr>
            <a:t>Review and Approval of 2023 Capital Budget </a:t>
          </a:r>
          <a:endParaRPr lang="en-US" sz="2400" b="1" kern="1200" dirty="0">
            <a:latin typeface="Arial" panose="020B0604020202020204" pitchFamily="34" charset="0"/>
            <a:ea typeface="+mn-ea"/>
            <a:cs typeface="Arial" panose="020B0604020202020204" pitchFamily="34" charset="0"/>
          </a:endParaRPr>
        </a:p>
      </dsp:txBody>
      <dsp:txXfrm rot="-5400000">
        <a:off x="4306824" y="2770350"/>
        <a:ext cx="7608306" cy="892279"/>
      </dsp:txXfrm>
    </dsp:sp>
    <dsp:sp modelId="{0FE2E0B7-E777-42D6-8C15-A77825EAB0D4}">
      <dsp:nvSpPr>
        <dsp:cNvPr id="0" name=""/>
        <dsp:cNvSpPr/>
      </dsp:nvSpPr>
      <dsp:spPr>
        <a:xfrm>
          <a:off x="0" y="2598477"/>
          <a:ext cx="4306824" cy="1236024"/>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t>Jan 30 2023</a:t>
          </a:r>
          <a:endParaRPr lang="en-US" sz="2400" b="1" kern="1200" dirty="0"/>
        </a:p>
      </dsp:txBody>
      <dsp:txXfrm>
        <a:off x="60338" y="2658815"/>
        <a:ext cx="4186148" cy="1115348"/>
      </dsp:txXfrm>
    </dsp:sp>
    <dsp:sp modelId="{C7465223-36AB-4661-8BF5-960B4FF5B490}">
      <dsp:nvSpPr>
        <dsp:cNvPr id="0" name=""/>
        <dsp:cNvSpPr/>
      </dsp:nvSpPr>
      <dsp:spPr>
        <a:xfrm rot="5400000">
          <a:off x="7640702" y="686026"/>
          <a:ext cx="988819" cy="7656576"/>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n-US" sz="2400" b="1" kern="1200" dirty="0" smtClean="0">
              <a:latin typeface="Arial" panose="020B0604020202020204" pitchFamily="34" charset="0"/>
              <a:ea typeface="+mn-ea"/>
              <a:cs typeface="Arial" panose="020B0604020202020204" pitchFamily="34" charset="0"/>
            </a:rPr>
            <a:t>  Review </a:t>
          </a:r>
          <a:r>
            <a:rPr lang="en-US" sz="2400" b="1" kern="1200" dirty="0" smtClean="0">
              <a:latin typeface="Arial" panose="020B0604020202020204" pitchFamily="34" charset="0"/>
              <a:ea typeface="+mn-ea"/>
              <a:cs typeface="Arial" panose="020B0604020202020204" pitchFamily="34" charset="0"/>
            </a:rPr>
            <a:t>of </a:t>
          </a:r>
          <a:r>
            <a:rPr lang="en-US" sz="2400" b="1" kern="1200" dirty="0" smtClean="0">
              <a:latin typeface="Arial" panose="020B0604020202020204" pitchFamily="34" charset="0"/>
              <a:ea typeface="+mn-ea"/>
              <a:cs typeface="Arial" panose="020B0604020202020204" pitchFamily="34" charset="0"/>
            </a:rPr>
            <a:t>2023 Operating Budget</a:t>
          </a:r>
          <a:endParaRPr lang="en-US" sz="2400" kern="1200" dirty="0"/>
        </a:p>
      </dsp:txBody>
      <dsp:txXfrm rot="-5400000">
        <a:off x="4306824" y="4068174"/>
        <a:ext cx="7608306" cy="892279"/>
      </dsp:txXfrm>
    </dsp:sp>
    <dsp:sp modelId="{9BB2BEE1-B2C6-43FC-B572-08A92CCFC647}">
      <dsp:nvSpPr>
        <dsp:cNvPr id="0" name=""/>
        <dsp:cNvSpPr/>
      </dsp:nvSpPr>
      <dsp:spPr>
        <a:xfrm>
          <a:off x="0" y="3896302"/>
          <a:ext cx="4306824" cy="1236024"/>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anose="020B0604020202020204" pitchFamily="34" charset="0"/>
              <a:ea typeface="+mn-ea"/>
              <a:cs typeface="Arial" panose="020B0604020202020204" pitchFamily="34" charset="0"/>
            </a:rPr>
            <a:t>Feb 16 2023</a:t>
          </a:r>
          <a:endParaRPr lang="en-US" sz="2400" b="1" kern="1200" dirty="0">
            <a:latin typeface="Arial" panose="020B0604020202020204" pitchFamily="34" charset="0"/>
            <a:ea typeface="+mn-ea"/>
            <a:cs typeface="Arial" panose="020B0604020202020204" pitchFamily="34" charset="0"/>
          </a:endParaRPr>
        </a:p>
      </dsp:txBody>
      <dsp:txXfrm>
        <a:off x="60338" y="3956640"/>
        <a:ext cx="4186148" cy="1115348"/>
      </dsp:txXfrm>
    </dsp:sp>
    <dsp:sp modelId="{C2B8C2D3-3C88-4C88-B516-FDBA075BB0C5}">
      <dsp:nvSpPr>
        <dsp:cNvPr id="0" name=""/>
        <dsp:cNvSpPr/>
      </dsp:nvSpPr>
      <dsp:spPr>
        <a:xfrm rot="5400000">
          <a:off x="7640702" y="1983851"/>
          <a:ext cx="988819" cy="7656576"/>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latin typeface="Arial" panose="020B0604020202020204" pitchFamily="34" charset="0"/>
              <a:ea typeface="+mn-ea"/>
              <a:cs typeface="Arial" panose="020B0604020202020204" pitchFamily="34" charset="0"/>
            </a:rPr>
            <a:t>Approval of 2023 Operating Budget</a:t>
          </a:r>
          <a:endParaRPr lang="en-US" sz="2400" kern="1200" dirty="0"/>
        </a:p>
      </dsp:txBody>
      <dsp:txXfrm rot="-5400000">
        <a:off x="4306824" y="5365999"/>
        <a:ext cx="7608306" cy="892279"/>
      </dsp:txXfrm>
    </dsp:sp>
    <dsp:sp modelId="{D04983BF-8EA4-44D8-869D-6C85588F85AA}">
      <dsp:nvSpPr>
        <dsp:cNvPr id="0" name=""/>
        <dsp:cNvSpPr/>
      </dsp:nvSpPr>
      <dsp:spPr>
        <a:xfrm>
          <a:off x="0" y="5194127"/>
          <a:ext cx="4306824" cy="1236024"/>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R="0" lvl="0" algn="ctr" defTabSz="1066800" eaLnBrk="1" fontAlgn="auto" latinLnBrk="0" hangingPunct="1">
            <a:lnSpc>
              <a:spcPct val="90000"/>
            </a:lnSpc>
            <a:spcBef>
              <a:spcPct val="0"/>
            </a:spcBef>
            <a:spcAft>
              <a:spcPct val="35000"/>
            </a:spcAft>
            <a:buClrTx/>
            <a:buSzTx/>
            <a:buFontTx/>
            <a:tabLst/>
            <a:defRPr/>
          </a:pPr>
          <a:r>
            <a:rPr lang="en-US" sz="2400" b="1" kern="1200" dirty="0" smtClean="0">
              <a:latin typeface="Arial" panose="020B0604020202020204" pitchFamily="34" charset="0"/>
              <a:ea typeface="+mn-ea"/>
              <a:cs typeface="Arial" panose="020B0604020202020204" pitchFamily="34" charset="0"/>
            </a:rPr>
            <a:t>  </a:t>
          </a:r>
          <a:r>
            <a:rPr lang="en-US" sz="2400" b="1" kern="1200" dirty="0" smtClean="0">
              <a:latin typeface="Arial" panose="020B0604020202020204" pitchFamily="34" charset="0"/>
              <a:ea typeface="+mn-ea"/>
              <a:cs typeface="Arial" panose="020B0604020202020204" pitchFamily="34" charset="0"/>
            </a:rPr>
            <a:t>March 6,</a:t>
          </a:r>
        </a:p>
        <a:p>
          <a:pPr marR="0" lvl="0" algn="ctr" defTabSz="1066800" eaLnBrk="1" fontAlgn="auto" latinLnBrk="0" hangingPunct="1">
            <a:lnSpc>
              <a:spcPct val="90000"/>
            </a:lnSpc>
            <a:spcBef>
              <a:spcPct val="0"/>
            </a:spcBef>
            <a:spcAft>
              <a:spcPct val="35000"/>
            </a:spcAft>
            <a:buClrTx/>
            <a:buSzTx/>
            <a:buFontTx/>
            <a:tabLst/>
            <a:defRPr/>
          </a:pPr>
          <a:r>
            <a:rPr lang="en-US" sz="2400" b="1" kern="1200" dirty="0" smtClean="0">
              <a:latin typeface="Arial" panose="020B0604020202020204" pitchFamily="34" charset="0"/>
              <a:ea typeface="+mn-ea"/>
              <a:cs typeface="Arial" panose="020B0604020202020204" pitchFamily="34" charset="0"/>
            </a:rPr>
            <a:t>2023</a:t>
          </a:r>
          <a:endParaRPr lang="en-US" sz="2400" kern="1200" dirty="0"/>
        </a:p>
      </dsp:txBody>
      <dsp:txXfrm>
        <a:off x="60338" y="5254465"/>
        <a:ext cx="4186148" cy="11153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81409-7536-486E-B339-251309F45EF5}" type="datetimeFigureOut">
              <a:rPr lang="en-US" smtClean="0"/>
              <a:t>2/20/2023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2DEA4-EBBC-470E-9DB9-12A91F1F119F}" type="slidenum">
              <a:rPr lang="en-US" smtClean="0"/>
              <a:t>‹#›</a:t>
            </a:fld>
            <a:endParaRPr lang="en-US"/>
          </a:p>
        </p:txBody>
      </p:sp>
    </p:spTree>
    <p:extLst>
      <p:ext uri="{BB962C8B-B14F-4D97-AF65-F5344CB8AC3E}">
        <p14:creationId xmlns:p14="http://schemas.microsoft.com/office/powerpoint/2010/main" val="6453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130425"/>
            <a:ext cx="58293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3886200"/>
            <a:ext cx="48006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74641"/>
            <a:ext cx="15430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274641"/>
            <a:ext cx="451485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4406903"/>
            <a:ext cx="58293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2906714"/>
            <a:ext cx="58293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1600203"/>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600203"/>
            <a:ext cx="302895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1535113"/>
            <a:ext cx="303014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342901" y="2174875"/>
            <a:ext cx="303014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1535113"/>
            <a:ext cx="303133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83770" y="2174875"/>
            <a:ext cx="30313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73050"/>
            <a:ext cx="2256235"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2681288" y="273053"/>
            <a:ext cx="3833813"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1" y="1435103"/>
            <a:ext cx="225623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4800600"/>
            <a:ext cx="41148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344216" y="612775"/>
            <a:ext cx="41148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1344216" y="5367338"/>
            <a:ext cx="41148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74638"/>
            <a:ext cx="61722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1600203"/>
            <a:ext cx="61722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6356353"/>
            <a:ext cx="1600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2/20/2023</a:t>
            </a:fld>
            <a:endParaRPr lang="en-US" dirty="0"/>
          </a:p>
        </p:txBody>
      </p:sp>
      <p:sp>
        <p:nvSpPr>
          <p:cNvPr id="5" name="Footer Placeholder 4"/>
          <p:cNvSpPr>
            <a:spLocks noGrp="1"/>
          </p:cNvSpPr>
          <p:nvPr>
            <p:ph type="ftr" sz="quarter" idx="3"/>
          </p:nvPr>
        </p:nvSpPr>
        <p:spPr>
          <a:xfrm>
            <a:off x="2343150" y="6356353"/>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6356353"/>
            <a:ext cx="1600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emf"/></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771525" y="2057400"/>
            <a:ext cx="3154417" cy="6172200"/>
          </a:xfrm>
          <a:prstGeom prst="rect">
            <a:avLst/>
          </a:prstGeom>
          <a:solidFill>
            <a:srgbClr val="EBF0F6"/>
          </a:solidFill>
        </p:spPr>
      </p:sp>
      <p:grpSp>
        <p:nvGrpSpPr>
          <p:cNvPr id="3" name="Group 3"/>
          <p:cNvGrpSpPr/>
          <p:nvPr/>
        </p:nvGrpSpPr>
        <p:grpSpPr>
          <a:xfrm>
            <a:off x="1770346" y="3073428"/>
            <a:ext cx="4311192" cy="4154768"/>
            <a:chOff x="0" y="0"/>
            <a:chExt cx="1944472" cy="1873920"/>
          </a:xfrm>
        </p:grpSpPr>
        <p:sp>
          <p:nvSpPr>
            <p:cNvPr id="4" name="Freeform 4"/>
            <p:cNvSpPr/>
            <p:nvPr/>
          </p:nvSpPr>
          <p:spPr>
            <a:xfrm>
              <a:off x="0" y="0"/>
              <a:ext cx="1944472" cy="1873920"/>
            </a:xfrm>
            <a:custGeom>
              <a:avLst/>
              <a:gdLst/>
              <a:ahLst/>
              <a:cxnLst/>
              <a:rect l="l" t="t" r="r" b="b"/>
              <a:pathLst>
                <a:path w="1944472" h="1873920">
                  <a:moveTo>
                    <a:pt x="0" y="0"/>
                  </a:moveTo>
                  <a:lnTo>
                    <a:pt x="1944472" y="0"/>
                  </a:lnTo>
                  <a:lnTo>
                    <a:pt x="1944472" y="1873920"/>
                  </a:lnTo>
                  <a:lnTo>
                    <a:pt x="0" y="1873920"/>
                  </a:lnTo>
                  <a:close/>
                </a:path>
              </a:pathLst>
            </a:custGeom>
            <a:solidFill>
              <a:srgbClr val="1D2F43"/>
            </a:solidFill>
          </p:spPr>
        </p:sp>
      </p:grpSp>
      <p:pic>
        <p:nvPicPr>
          <p:cNvPr id="5" name="Picture 5"/>
          <p:cNvPicPr>
            <a:picLocks noChangeAspect="1"/>
          </p:cNvPicPr>
          <p:nvPr/>
        </p:nvPicPr>
        <p:blipFill>
          <a:blip r:embed="rId2"/>
          <a:srcRect/>
          <a:stretch>
            <a:fillRect/>
          </a:stretch>
        </p:blipFill>
        <p:spPr>
          <a:xfrm>
            <a:off x="2217041" y="4254873"/>
            <a:ext cx="3417806" cy="1777259"/>
          </a:xfrm>
          <a:prstGeom prst="rect">
            <a:avLst/>
          </a:prstGeom>
        </p:spPr>
      </p:pic>
      <p:sp>
        <p:nvSpPr>
          <p:cNvPr id="6" name="TextBox 5"/>
          <p:cNvSpPr txBox="1"/>
          <p:nvPr/>
        </p:nvSpPr>
        <p:spPr>
          <a:xfrm>
            <a:off x="6915150" y="2286002"/>
            <a:ext cx="6115050" cy="6117059"/>
          </a:xfrm>
          <a:prstGeom prst="rect">
            <a:avLst/>
          </a:prstGeom>
          <a:noFill/>
        </p:spPr>
        <p:txBody>
          <a:bodyPr wrap="square" rtlCol="0">
            <a:spAutoFit/>
          </a:bodyPr>
          <a:lstStyle/>
          <a:p>
            <a:pPr algn="ctr"/>
            <a:r>
              <a:rPr lang="en-US" sz="4050" b="1" dirty="0">
                <a:latin typeface="Arial" panose="020B0604020202020204" pitchFamily="34" charset="0"/>
                <a:cs typeface="Arial" panose="020B0604020202020204" pitchFamily="34" charset="0"/>
              </a:rPr>
              <a:t>Town of Ingersoll</a:t>
            </a:r>
            <a:br>
              <a:rPr lang="en-US" sz="4050" b="1" dirty="0">
                <a:latin typeface="Arial" panose="020B0604020202020204" pitchFamily="34" charset="0"/>
                <a:cs typeface="Arial" panose="020B0604020202020204" pitchFamily="34" charset="0"/>
              </a:rPr>
            </a:br>
            <a:r>
              <a:rPr lang="en-US" sz="4050" b="1" dirty="0"/>
              <a:t/>
            </a:r>
            <a:br>
              <a:rPr lang="en-US" sz="4050" b="1" dirty="0"/>
            </a:br>
            <a:endParaRPr lang="en-US" sz="4050" b="1" dirty="0"/>
          </a:p>
          <a:p>
            <a:pPr algn="ctr"/>
            <a:r>
              <a:rPr lang="en-US" sz="4050" b="1" dirty="0">
                <a:latin typeface="Arial" panose="020B0604020202020204" pitchFamily="34" charset="0"/>
                <a:cs typeface="Arial" panose="020B0604020202020204" pitchFamily="34" charset="0"/>
              </a:rPr>
              <a:t> </a:t>
            </a:r>
            <a:r>
              <a:rPr lang="en-US" sz="4050" b="1" dirty="0" smtClean="0">
                <a:latin typeface="Arial" panose="020B0604020202020204" pitchFamily="34" charset="0"/>
                <a:cs typeface="Arial" panose="020B0604020202020204" pitchFamily="34" charset="0"/>
              </a:rPr>
              <a:t>2023 Operating </a:t>
            </a:r>
            <a:r>
              <a:rPr lang="en-US" sz="4050" b="1" dirty="0">
                <a:latin typeface="Arial" panose="020B0604020202020204" pitchFamily="34" charset="0"/>
                <a:cs typeface="Arial" panose="020B0604020202020204" pitchFamily="34" charset="0"/>
              </a:rPr>
              <a:t>Budget Presentation</a:t>
            </a:r>
          </a:p>
          <a:p>
            <a:pPr algn="ctr"/>
            <a:endParaRPr lang="en-US" sz="4050" b="1" dirty="0">
              <a:latin typeface="Arial" panose="020B0604020202020204" pitchFamily="34" charset="0"/>
              <a:cs typeface="Arial" panose="020B0604020202020204" pitchFamily="34" charset="0"/>
            </a:endParaRPr>
          </a:p>
          <a:p>
            <a:pPr algn="ctr"/>
            <a:endParaRPr lang="en-US" sz="4050" b="1" dirty="0">
              <a:latin typeface="Arial" panose="020B0604020202020204" pitchFamily="34" charset="0"/>
              <a:cs typeface="Arial" panose="020B0604020202020204" pitchFamily="34" charset="0"/>
            </a:endParaRPr>
          </a:p>
          <a:p>
            <a:pPr algn="ctr"/>
            <a:endParaRPr lang="en-US" sz="4050" b="1" dirty="0">
              <a:latin typeface="Arial" panose="020B0604020202020204" pitchFamily="34" charset="0"/>
              <a:cs typeface="Arial" panose="020B0604020202020204" pitchFamily="34" charset="0"/>
            </a:endParaRPr>
          </a:p>
          <a:p>
            <a:pPr algn="ctr"/>
            <a:endParaRPr lang="en-US" sz="4050" b="1" dirty="0">
              <a:latin typeface="Arial" panose="020B0604020202020204" pitchFamily="34" charset="0"/>
              <a:cs typeface="Arial" panose="020B0604020202020204" pitchFamily="34" charset="0"/>
            </a:endParaRPr>
          </a:p>
          <a:p>
            <a:pPr algn="ctr"/>
            <a:r>
              <a:rPr lang="en-US" sz="2700" b="1" dirty="0" smtClean="0">
                <a:latin typeface="Arial" panose="020B0604020202020204" pitchFamily="34" charset="0"/>
                <a:cs typeface="Arial" panose="020B0604020202020204" pitchFamily="34" charset="0"/>
              </a:rPr>
              <a:t>March 6</a:t>
            </a:r>
            <a:r>
              <a:rPr lang="en-US" sz="2700" b="1" dirty="0">
                <a:latin typeface="Arial" panose="020B0604020202020204" pitchFamily="34" charset="0"/>
                <a:cs typeface="Arial" panose="020B0604020202020204" pitchFamily="34" charset="0"/>
              </a:rPr>
              <a:t>, </a:t>
            </a:r>
            <a:r>
              <a:rPr lang="en-US" sz="2700" b="1" dirty="0" smtClean="0">
                <a:latin typeface="Arial" panose="020B0604020202020204" pitchFamily="34" charset="0"/>
                <a:cs typeface="Arial" panose="020B0604020202020204" pitchFamily="34" charset="0"/>
              </a:rPr>
              <a:t>2023</a:t>
            </a:r>
            <a:endParaRPr lang="en-US" sz="2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3124200" y="1610591"/>
            <a:ext cx="8343900" cy="1015663"/>
          </a:xfrm>
          <a:prstGeom prst="rect">
            <a:avLst/>
          </a:prstGeom>
          <a:noFill/>
        </p:spPr>
        <p:txBody>
          <a:bodyPr wrap="square" rtlCol="0">
            <a:spAutoFit/>
          </a:bodyPr>
          <a:lstStyle/>
          <a:p>
            <a:pPr algn="ctr"/>
            <a:r>
              <a:rPr lang="en-US" sz="6000" b="1" dirty="0">
                <a:solidFill>
                  <a:schemeClr val="bg1"/>
                </a:solidFill>
              </a:rPr>
              <a:t>Tax Impact</a:t>
            </a:r>
            <a:endParaRPr lang="en-US" sz="6000" dirty="0">
              <a:solidFill>
                <a:schemeClr val="bg1"/>
              </a:solidFill>
            </a:endParaRPr>
          </a:p>
        </p:txBody>
      </p:sp>
      <p:sp>
        <p:nvSpPr>
          <p:cNvPr id="14" name="TextBox 13"/>
          <p:cNvSpPr txBox="1"/>
          <p:nvPr/>
        </p:nvSpPr>
        <p:spPr>
          <a:xfrm>
            <a:off x="1295400" y="6162033"/>
            <a:ext cx="1688835" cy="400110"/>
          </a:xfrm>
          <a:prstGeom prst="rect">
            <a:avLst/>
          </a:prstGeom>
          <a:noFill/>
        </p:spPr>
        <p:txBody>
          <a:bodyPr wrap="square" rtlCol="0">
            <a:spAutoFit/>
          </a:bodyPr>
          <a:lstStyle/>
          <a:p>
            <a:pPr algn="ctr"/>
            <a:r>
              <a:rPr lang="en-US" sz="2000" b="1" i="1" dirty="0" smtClean="0"/>
              <a:t>$222,000</a:t>
            </a:r>
            <a:endParaRPr lang="en-US" sz="2000" b="1" i="1" dirty="0"/>
          </a:p>
        </p:txBody>
      </p:sp>
      <p:sp>
        <p:nvSpPr>
          <p:cNvPr id="15" name="TextBox 14"/>
          <p:cNvSpPr txBox="1"/>
          <p:nvPr/>
        </p:nvSpPr>
        <p:spPr>
          <a:xfrm>
            <a:off x="6678742" y="6162033"/>
            <a:ext cx="1688835" cy="400110"/>
          </a:xfrm>
          <a:prstGeom prst="rect">
            <a:avLst/>
          </a:prstGeom>
          <a:noFill/>
        </p:spPr>
        <p:txBody>
          <a:bodyPr wrap="square" rtlCol="0">
            <a:spAutoFit/>
          </a:bodyPr>
          <a:lstStyle/>
          <a:p>
            <a:pPr algn="ctr"/>
            <a:r>
              <a:rPr lang="en-US" sz="2000" b="1" i="1" dirty="0" smtClean="0"/>
              <a:t>$222,000</a:t>
            </a:r>
            <a:endParaRPr lang="en-US" sz="2000" b="1" i="1" dirty="0"/>
          </a:p>
        </p:txBody>
      </p:sp>
      <p:sp>
        <p:nvSpPr>
          <p:cNvPr id="17" name="TextBox 16"/>
          <p:cNvSpPr txBox="1"/>
          <p:nvPr/>
        </p:nvSpPr>
        <p:spPr>
          <a:xfrm>
            <a:off x="685800" y="9548336"/>
            <a:ext cx="12114588" cy="646331"/>
          </a:xfrm>
          <a:prstGeom prst="rect">
            <a:avLst/>
          </a:prstGeom>
          <a:noFill/>
        </p:spPr>
        <p:txBody>
          <a:bodyPr wrap="square" rtlCol="0">
            <a:spAutoFit/>
          </a:bodyPr>
          <a:lstStyle/>
          <a:p>
            <a:r>
              <a:rPr lang="en-US" dirty="0" smtClean="0"/>
              <a:t>Note: The Province postponed the 2020 Assessment Update. Property Assessment Values for the 2023 taxation year will be based on the January 1, 2016 valuation date. This means the 2022CVA’s will be the same as the 2022 CVA’s. </a:t>
            </a:r>
            <a:endParaRPr lang="en-US" dirty="0"/>
          </a:p>
        </p:txBody>
      </p:sp>
      <p:sp>
        <p:nvSpPr>
          <p:cNvPr id="10" name="TextBox 9"/>
          <p:cNvSpPr txBox="1"/>
          <p:nvPr/>
        </p:nvSpPr>
        <p:spPr>
          <a:xfrm>
            <a:off x="9525000" y="3053227"/>
            <a:ext cx="3818081" cy="1477328"/>
          </a:xfrm>
          <a:prstGeom prst="rect">
            <a:avLst/>
          </a:prstGeom>
          <a:noFill/>
        </p:spPr>
        <p:txBody>
          <a:bodyPr wrap="square" rtlCol="0">
            <a:spAutoFit/>
          </a:bodyPr>
          <a:lstStyle/>
          <a:p>
            <a:r>
              <a:rPr lang="en-US" sz="2400" b="1" dirty="0" smtClean="0"/>
              <a:t>Tax Levy Increase:</a:t>
            </a:r>
          </a:p>
          <a:p>
            <a:r>
              <a:rPr lang="en-US" sz="2400" dirty="0" smtClean="0"/>
              <a:t>Growth 		1.25%</a:t>
            </a:r>
          </a:p>
          <a:p>
            <a:r>
              <a:rPr lang="en-US" sz="2400" dirty="0" smtClean="0"/>
              <a:t>Existing Ratepayers     1.83%</a:t>
            </a:r>
          </a:p>
          <a:p>
            <a:endParaRPr lang="en-US" dirty="0"/>
          </a:p>
        </p:txBody>
      </p:sp>
      <p:pic>
        <p:nvPicPr>
          <p:cNvPr id="7" name="Picture 6"/>
          <p:cNvPicPr>
            <a:picLocks noChangeAspect="1"/>
          </p:cNvPicPr>
          <p:nvPr/>
        </p:nvPicPr>
        <p:blipFill>
          <a:blip r:embed="rId3"/>
          <a:stretch>
            <a:fillRect/>
          </a:stretch>
        </p:blipFill>
        <p:spPr>
          <a:xfrm>
            <a:off x="160599" y="3096732"/>
            <a:ext cx="9448756" cy="2788309"/>
          </a:xfrm>
          <a:prstGeom prst="rect">
            <a:avLst/>
          </a:prstGeom>
        </p:spPr>
      </p:pic>
      <p:pic>
        <p:nvPicPr>
          <p:cNvPr id="8" name="Picture 7"/>
          <p:cNvPicPr>
            <a:picLocks noChangeAspect="1"/>
          </p:cNvPicPr>
          <p:nvPr/>
        </p:nvPicPr>
        <p:blipFill>
          <a:blip r:embed="rId4"/>
          <a:stretch>
            <a:fillRect/>
          </a:stretch>
        </p:blipFill>
        <p:spPr>
          <a:xfrm>
            <a:off x="408442" y="6819057"/>
            <a:ext cx="12982335" cy="2472364"/>
          </a:xfrm>
          <a:prstGeom prst="rect">
            <a:avLst/>
          </a:prstGeom>
        </p:spPr>
      </p:pic>
    </p:spTree>
    <p:extLst>
      <p:ext uri="{BB962C8B-B14F-4D97-AF65-F5344CB8AC3E}">
        <p14:creationId xmlns:p14="http://schemas.microsoft.com/office/powerpoint/2010/main" val="640223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3124200" y="1610591"/>
            <a:ext cx="9448800" cy="1015663"/>
          </a:xfrm>
          <a:prstGeom prst="rect">
            <a:avLst/>
          </a:prstGeom>
          <a:noFill/>
        </p:spPr>
        <p:txBody>
          <a:bodyPr wrap="square" rtlCol="0">
            <a:spAutoFit/>
          </a:bodyPr>
          <a:lstStyle/>
          <a:p>
            <a:pPr algn="ctr"/>
            <a:r>
              <a:rPr lang="en-US" sz="6000" b="1" dirty="0">
                <a:solidFill>
                  <a:schemeClr val="bg1"/>
                </a:solidFill>
              </a:rPr>
              <a:t>Operating Budget Highlights </a:t>
            </a:r>
            <a:endParaRPr lang="en-US" sz="6000" dirty="0">
              <a:solidFill>
                <a:schemeClr val="bg1"/>
              </a:solidFill>
            </a:endParaRPr>
          </a:p>
        </p:txBody>
      </p:sp>
      <p:sp>
        <p:nvSpPr>
          <p:cNvPr id="12" name="TextBox 11"/>
          <p:cNvSpPr txBox="1"/>
          <p:nvPr/>
        </p:nvSpPr>
        <p:spPr>
          <a:xfrm>
            <a:off x="762000" y="2476500"/>
            <a:ext cx="10668000" cy="7078861"/>
          </a:xfrm>
          <a:prstGeom prst="rect">
            <a:avLst/>
          </a:prstGeom>
          <a:noFill/>
        </p:spPr>
        <p:txBody>
          <a:bodyPr wrap="square" rtlCol="0">
            <a:spAutoFit/>
          </a:bodyPr>
          <a:lstStyle/>
          <a:p>
            <a:pPr marL="914400" lvl="1" indent="-457200">
              <a:spcBef>
                <a:spcPts val="600"/>
              </a:spcBef>
              <a:spcAft>
                <a:spcPts val="600"/>
              </a:spcAft>
              <a:buClr>
                <a:srgbClr val="D6A202"/>
              </a:buClr>
              <a:buFont typeface="Wingdings" panose="05000000000000000000" pitchFamily="2" charset="2"/>
              <a:buChar char="Ø"/>
              <a:tabLst>
                <a:tab pos="236538" algn="l"/>
              </a:tabLst>
            </a:pPr>
            <a:endParaRPr lang="en-US" b="1" dirty="0" smtClean="0"/>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High investment income</a:t>
            </a:r>
            <a:r>
              <a:rPr lang="en-US" sz="2800" b="1" dirty="0"/>
              <a:t>:</a:t>
            </a:r>
            <a:r>
              <a:rPr lang="en-US" sz="2800" b="1" dirty="0" smtClean="0"/>
              <a:t> high interest rates </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$3.5 million </a:t>
            </a:r>
            <a:r>
              <a:rPr lang="en-US" sz="2800" b="1" dirty="0"/>
              <a:t>in transfers to reserves to fund Town's future capital needs, and strengthen our financial </a:t>
            </a:r>
            <a:r>
              <a:rPr lang="en-US" sz="2800" b="1" dirty="0" smtClean="0"/>
              <a:t>position</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a:t>$</a:t>
            </a:r>
            <a:r>
              <a:rPr lang="en-US" sz="2800" b="1" dirty="0" smtClean="0"/>
              <a:t>300K in </a:t>
            </a:r>
            <a:r>
              <a:rPr lang="en-US" sz="2800" b="1" dirty="0"/>
              <a:t>continued funding for the Multi Use Recreational </a:t>
            </a:r>
            <a:r>
              <a:rPr lang="en-US" sz="2800" b="1" dirty="0" smtClean="0"/>
              <a:t>Facility</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a:t>Increased </a:t>
            </a:r>
            <a:r>
              <a:rPr lang="en-US" sz="2800" b="1" dirty="0" smtClean="0"/>
              <a:t>transfers </a:t>
            </a:r>
            <a:r>
              <a:rPr lang="en-US" sz="2800" b="1" dirty="0"/>
              <a:t>to Reserves &amp; Reserve Funds </a:t>
            </a:r>
            <a:r>
              <a:rPr lang="en-US" sz="2800" b="1" dirty="0" smtClean="0"/>
              <a:t>($390K</a:t>
            </a:r>
            <a:r>
              <a:rPr lang="en-US" sz="2800" b="1" dirty="0"/>
              <a:t>) </a:t>
            </a:r>
            <a:r>
              <a:rPr lang="en-US" dirty="0"/>
              <a:t>	</a:t>
            </a:r>
            <a:endParaRPr lang="en-US" sz="2800" b="1" dirty="0"/>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3.5% cost </a:t>
            </a:r>
            <a:r>
              <a:rPr lang="en-US" sz="2800" b="1" dirty="0"/>
              <a:t>of </a:t>
            </a:r>
            <a:r>
              <a:rPr lang="en-US" sz="2800" b="1" dirty="0" smtClean="0"/>
              <a:t>living adjustment, step increases</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Enhanced By-Law enforcement ($50K)</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Escalating Insurance costs ($100K)</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a:t>Savings </a:t>
            </a:r>
            <a:r>
              <a:rPr lang="en-US" sz="2800" b="1" dirty="0" smtClean="0"/>
              <a:t>in professional </a:t>
            </a:r>
            <a:r>
              <a:rPr lang="en-US" sz="2800" b="1" dirty="0"/>
              <a:t>fees (landfill consulting </a:t>
            </a:r>
            <a:r>
              <a:rPr lang="en-US" sz="2800" b="1" dirty="0" smtClean="0"/>
              <a:t>fees) $30K</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Reduction in OMPF Funding ($26K)</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OPP Contract Savings ($210K)</a:t>
            </a:r>
          </a:p>
        </p:txBody>
      </p:sp>
    </p:spTree>
    <p:extLst>
      <p:ext uri="{BB962C8B-B14F-4D97-AF65-F5344CB8AC3E}">
        <p14:creationId xmlns:p14="http://schemas.microsoft.com/office/powerpoint/2010/main" val="3113214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852037" y="1556711"/>
            <a:ext cx="9448800" cy="1015663"/>
          </a:xfrm>
          <a:prstGeom prst="rect">
            <a:avLst/>
          </a:prstGeom>
          <a:noFill/>
        </p:spPr>
        <p:txBody>
          <a:bodyPr wrap="square" rtlCol="0">
            <a:spAutoFit/>
          </a:bodyPr>
          <a:lstStyle/>
          <a:p>
            <a:pPr algn="ctr"/>
            <a:r>
              <a:rPr lang="en-US" sz="6000" b="1" dirty="0" smtClean="0">
                <a:solidFill>
                  <a:schemeClr val="bg1"/>
                </a:solidFill>
              </a:rPr>
              <a:t>Special Projects </a:t>
            </a:r>
            <a:endParaRPr lang="en-US" sz="6000" dirty="0">
              <a:solidFill>
                <a:schemeClr val="bg1"/>
              </a:solidFill>
            </a:endParaRPr>
          </a:p>
        </p:txBody>
      </p:sp>
      <p:sp>
        <p:nvSpPr>
          <p:cNvPr id="12" name="TextBox 11"/>
          <p:cNvSpPr txBox="1"/>
          <p:nvPr/>
        </p:nvSpPr>
        <p:spPr>
          <a:xfrm>
            <a:off x="857795" y="3236984"/>
            <a:ext cx="11353800" cy="2985433"/>
          </a:xfrm>
          <a:prstGeom prst="rect">
            <a:avLst/>
          </a:prstGeom>
          <a:noFill/>
        </p:spPr>
        <p:txBody>
          <a:bodyPr wrap="square" rtlCol="0">
            <a:spAutoFit/>
          </a:bodyPr>
          <a:lstStyle/>
          <a:p>
            <a:pPr lvl="1">
              <a:spcBef>
                <a:spcPts val="600"/>
              </a:spcBef>
              <a:spcAft>
                <a:spcPts val="600"/>
              </a:spcAft>
              <a:buClr>
                <a:srgbClr val="D6A202"/>
              </a:buClr>
              <a:tabLst>
                <a:tab pos="236538" algn="l"/>
              </a:tabLst>
            </a:pPr>
            <a:r>
              <a:rPr lang="en-US" sz="3600" b="1" dirty="0" smtClean="0">
                <a:solidFill>
                  <a:schemeClr val="accent1">
                    <a:lumMod val="50000"/>
                  </a:schemeClr>
                </a:solidFill>
              </a:rPr>
              <a:t>Corporate </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a:t>Tax Bills Email Module ($7K)</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a:t>Beanworks Accounts Payable </a:t>
            </a:r>
            <a:r>
              <a:rPr lang="en-US" sz="2800" b="1" dirty="0" smtClean="0"/>
              <a:t>Automation Software ($12K)</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Downtown Parking Review ($50K)</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Development Charges Study &amp; By-Law ($35K)</a:t>
            </a:r>
          </a:p>
        </p:txBody>
      </p:sp>
      <p:sp>
        <p:nvSpPr>
          <p:cNvPr id="9" name="TextBox 8"/>
          <p:cNvSpPr txBox="1"/>
          <p:nvPr/>
        </p:nvSpPr>
        <p:spPr>
          <a:xfrm>
            <a:off x="857795" y="7048500"/>
            <a:ext cx="12725400" cy="1815882"/>
          </a:xfrm>
          <a:prstGeom prst="rect">
            <a:avLst/>
          </a:prstGeom>
          <a:noFill/>
        </p:spPr>
        <p:txBody>
          <a:bodyPr wrap="square" rtlCol="0">
            <a:spAutoFit/>
          </a:bodyPr>
          <a:lstStyle/>
          <a:p>
            <a:pPr lvl="1">
              <a:spcBef>
                <a:spcPts val="600"/>
              </a:spcBef>
              <a:spcAft>
                <a:spcPts val="600"/>
              </a:spcAft>
              <a:buClr>
                <a:srgbClr val="D6A202"/>
              </a:buClr>
              <a:tabLst>
                <a:tab pos="236538" algn="l"/>
              </a:tabLst>
            </a:pPr>
            <a:r>
              <a:rPr lang="en-US" sz="3600" b="1" dirty="0" smtClean="0">
                <a:solidFill>
                  <a:schemeClr val="accent1">
                    <a:lumMod val="50000"/>
                  </a:schemeClr>
                </a:solidFill>
              </a:rPr>
              <a:t>Protection Services (Building Inspections, By-law, Fire, Police)</a:t>
            </a:r>
            <a:endParaRPr lang="en-US" sz="3600" b="1" dirty="0">
              <a:solidFill>
                <a:schemeClr val="accent1">
                  <a:lumMod val="50000"/>
                </a:schemeClr>
              </a:solidFill>
            </a:endParaRP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By-law enforcement ($50K)</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Finish Building Fees Study ($2K)</a:t>
            </a:r>
          </a:p>
        </p:txBody>
      </p:sp>
    </p:spTree>
    <p:extLst>
      <p:ext uri="{BB962C8B-B14F-4D97-AF65-F5344CB8AC3E}">
        <p14:creationId xmlns:p14="http://schemas.microsoft.com/office/powerpoint/2010/main" val="76609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852037" y="1556711"/>
            <a:ext cx="9448800" cy="1015663"/>
          </a:xfrm>
          <a:prstGeom prst="rect">
            <a:avLst/>
          </a:prstGeom>
          <a:noFill/>
        </p:spPr>
        <p:txBody>
          <a:bodyPr wrap="square" rtlCol="0">
            <a:spAutoFit/>
          </a:bodyPr>
          <a:lstStyle/>
          <a:p>
            <a:pPr algn="ctr"/>
            <a:r>
              <a:rPr lang="en-US" sz="6000" b="1" dirty="0" smtClean="0">
                <a:solidFill>
                  <a:schemeClr val="bg1"/>
                </a:solidFill>
              </a:rPr>
              <a:t>Special Projects </a:t>
            </a:r>
            <a:endParaRPr lang="en-US" sz="6000" dirty="0">
              <a:solidFill>
                <a:schemeClr val="bg1"/>
              </a:solidFill>
            </a:endParaRPr>
          </a:p>
        </p:txBody>
      </p:sp>
      <p:sp>
        <p:nvSpPr>
          <p:cNvPr id="12" name="TextBox 11"/>
          <p:cNvSpPr txBox="1"/>
          <p:nvPr/>
        </p:nvSpPr>
        <p:spPr>
          <a:xfrm>
            <a:off x="1219200" y="3238500"/>
            <a:ext cx="11277600" cy="3416320"/>
          </a:xfrm>
          <a:prstGeom prst="rect">
            <a:avLst/>
          </a:prstGeom>
          <a:noFill/>
        </p:spPr>
        <p:txBody>
          <a:bodyPr wrap="square" rtlCol="0">
            <a:spAutoFit/>
          </a:bodyPr>
          <a:lstStyle/>
          <a:p>
            <a:pPr lvl="1">
              <a:spcBef>
                <a:spcPts val="600"/>
              </a:spcBef>
              <a:spcAft>
                <a:spcPts val="600"/>
              </a:spcAft>
              <a:buClr>
                <a:srgbClr val="D6A202"/>
              </a:buClr>
              <a:tabLst>
                <a:tab pos="236538" algn="l"/>
              </a:tabLst>
            </a:pPr>
            <a:r>
              <a:rPr lang="en-US" sz="3600" b="1" dirty="0" smtClean="0">
                <a:solidFill>
                  <a:schemeClr val="accent1">
                    <a:lumMod val="50000"/>
                  </a:schemeClr>
                </a:solidFill>
              </a:rPr>
              <a:t>Recreational / Cultural  Services  </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Create Museum video content to promote tourism and capture history ($10K)</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GE Diamond -Replace foul polls ($6K)</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VPCC - Upgrade vanities and partitions ($5K)</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VPCC - Replace carpets in offices ($5K)</a:t>
            </a:r>
          </a:p>
        </p:txBody>
      </p:sp>
    </p:spTree>
    <p:extLst>
      <p:ext uri="{BB962C8B-B14F-4D97-AF65-F5344CB8AC3E}">
        <p14:creationId xmlns:p14="http://schemas.microsoft.com/office/powerpoint/2010/main" val="4061608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3124200" y="1610591"/>
            <a:ext cx="10058400" cy="1015663"/>
          </a:xfrm>
          <a:prstGeom prst="rect">
            <a:avLst/>
          </a:prstGeom>
          <a:noFill/>
        </p:spPr>
        <p:txBody>
          <a:bodyPr wrap="square" rtlCol="0">
            <a:spAutoFit/>
          </a:bodyPr>
          <a:lstStyle/>
          <a:p>
            <a:pPr algn="ctr"/>
            <a:r>
              <a:rPr lang="en-US" sz="6000" b="1" dirty="0" smtClean="0">
                <a:solidFill>
                  <a:schemeClr val="bg1"/>
                </a:solidFill>
              </a:rPr>
              <a:t>New Full Time Positions </a:t>
            </a:r>
            <a:endParaRPr lang="en-US" sz="6000" dirty="0">
              <a:solidFill>
                <a:schemeClr val="bg1"/>
              </a:solidFill>
            </a:endParaRPr>
          </a:p>
        </p:txBody>
      </p:sp>
      <p:sp>
        <p:nvSpPr>
          <p:cNvPr id="8" name="TextBox 7"/>
          <p:cNvSpPr txBox="1"/>
          <p:nvPr/>
        </p:nvSpPr>
        <p:spPr>
          <a:xfrm>
            <a:off x="1066800" y="3695700"/>
            <a:ext cx="10210800" cy="4031873"/>
          </a:xfrm>
          <a:prstGeom prst="rect">
            <a:avLst/>
          </a:prstGeom>
          <a:noFill/>
        </p:spPr>
        <p:txBody>
          <a:bodyPr wrap="square" rtlCol="0">
            <a:spAutoFit/>
          </a:bodyPr>
          <a:lstStyle/>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a:t>Deputy </a:t>
            </a:r>
            <a:r>
              <a:rPr lang="en-US" sz="2800" b="1" dirty="0" smtClean="0"/>
              <a:t>Treasurer (start date June 2023)</a:t>
            </a:r>
            <a:endParaRPr lang="en-US" sz="2800" b="1" dirty="0"/>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Public </a:t>
            </a:r>
            <a:r>
              <a:rPr lang="en-US" sz="2800" b="1" dirty="0"/>
              <a:t>Works </a:t>
            </a:r>
            <a:r>
              <a:rPr lang="en-US" sz="2800" b="1" dirty="0" smtClean="0"/>
              <a:t>Operator (start date as soon as possible)</a:t>
            </a:r>
            <a:endParaRPr lang="en-US" sz="2800" b="1" dirty="0"/>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a:t>VPCC Admin Staff </a:t>
            </a:r>
            <a:r>
              <a:rPr lang="en-US" sz="2800" b="1" dirty="0" smtClean="0"/>
              <a:t>Manager (filled) </a:t>
            </a:r>
            <a:endParaRPr lang="en-US" sz="2800" b="1" dirty="0"/>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a:t>VPCC Program Staff </a:t>
            </a:r>
            <a:r>
              <a:rPr lang="en-US" sz="2800" b="1" dirty="0" smtClean="0"/>
              <a:t>Supervisor (filled)</a:t>
            </a:r>
            <a:endParaRPr lang="en-US" sz="2800" b="1" dirty="0"/>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a:t>Museum Assistant </a:t>
            </a:r>
            <a:r>
              <a:rPr lang="en-US" sz="2800" b="1" dirty="0" smtClean="0"/>
              <a:t>Curator (start date June 2023)</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r>
              <a:rPr lang="en-US" sz="2800" b="1" dirty="0" smtClean="0"/>
              <a:t>2 summer students for Public Works</a:t>
            </a:r>
            <a:r>
              <a:rPr lang="en-US" sz="2800" b="1" dirty="0"/>
              <a:t>	</a:t>
            </a:r>
          </a:p>
          <a:p>
            <a:pPr marL="914400" lvl="1" indent="-457200">
              <a:spcBef>
                <a:spcPts val="600"/>
              </a:spcBef>
              <a:spcAft>
                <a:spcPts val="600"/>
              </a:spcAft>
              <a:buClr>
                <a:schemeClr val="tx2">
                  <a:lumMod val="75000"/>
                </a:schemeClr>
              </a:buClr>
              <a:buFont typeface="Wingdings" panose="05000000000000000000" pitchFamily="2" charset="2"/>
              <a:buChar char="Ø"/>
              <a:tabLst>
                <a:tab pos="236538" algn="l"/>
              </a:tabLst>
            </a:pPr>
            <a:endParaRPr lang="en-US" sz="2800" b="1" dirty="0"/>
          </a:p>
        </p:txBody>
      </p:sp>
    </p:spTree>
    <p:extLst>
      <p:ext uri="{BB962C8B-B14F-4D97-AF65-F5344CB8AC3E}">
        <p14:creationId xmlns:p14="http://schemas.microsoft.com/office/powerpoint/2010/main" val="2647618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3124200" y="1610591"/>
            <a:ext cx="10058400" cy="1015663"/>
          </a:xfrm>
          <a:prstGeom prst="rect">
            <a:avLst/>
          </a:prstGeom>
          <a:noFill/>
        </p:spPr>
        <p:txBody>
          <a:bodyPr wrap="square" rtlCol="0">
            <a:spAutoFit/>
          </a:bodyPr>
          <a:lstStyle/>
          <a:p>
            <a:pPr algn="ctr"/>
            <a:r>
              <a:rPr lang="en-US" sz="6000" b="1" dirty="0" smtClean="0">
                <a:solidFill>
                  <a:schemeClr val="bg1"/>
                </a:solidFill>
              </a:rPr>
              <a:t>2023 Grant Applications </a:t>
            </a:r>
            <a:endParaRPr lang="en-US" sz="6000" dirty="0">
              <a:solidFill>
                <a:schemeClr val="bg1"/>
              </a:solidFill>
            </a:endParaRPr>
          </a:p>
        </p:txBody>
      </p:sp>
      <p:pic>
        <p:nvPicPr>
          <p:cNvPr id="10" name="Picture 9"/>
          <p:cNvPicPr>
            <a:picLocks noChangeAspect="1"/>
          </p:cNvPicPr>
          <p:nvPr/>
        </p:nvPicPr>
        <p:blipFill>
          <a:blip r:embed="rId3"/>
          <a:stretch>
            <a:fillRect/>
          </a:stretch>
        </p:blipFill>
        <p:spPr>
          <a:xfrm>
            <a:off x="762000" y="3390900"/>
            <a:ext cx="11584667" cy="5217759"/>
          </a:xfrm>
          <a:prstGeom prst="rect">
            <a:avLst/>
          </a:prstGeom>
        </p:spPr>
      </p:pic>
    </p:spTree>
    <p:extLst>
      <p:ext uri="{BB962C8B-B14F-4D97-AF65-F5344CB8AC3E}">
        <p14:creationId xmlns:p14="http://schemas.microsoft.com/office/powerpoint/2010/main" val="2541850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324504462"/>
              </p:ext>
            </p:extLst>
          </p:nvPr>
        </p:nvGraphicFramePr>
        <p:xfrm>
          <a:off x="1066801" y="3390900"/>
          <a:ext cx="11582399" cy="1752600"/>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dirty="0" smtClean="0">
                          <a:solidFill>
                            <a:schemeClr val="tx1"/>
                          </a:solidFill>
                        </a:rPr>
                        <a:t>Council</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dirty="0" smtClean="0">
                          <a:solidFill>
                            <a:schemeClr val="tx1"/>
                          </a:solidFill>
                        </a:rPr>
                        <a:t>$235,155</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dirty="0" smtClean="0">
                          <a:solidFill>
                            <a:schemeClr val="tx1"/>
                          </a:solidFill>
                        </a:rPr>
                        <a:t>$253,605</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dirty="0" smtClean="0">
                          <a:solidFill>
                            <a:schemeClr val="tx1"/>
                          </a:solidFill>
                        </a:rPr>
                        <a:t>$18,450 / 8%</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1" name="Rectangle 10"/>
          <p:cNvSpPr/>
          <p:nvPr/>
        </p:nvSpPr>
        <p:spPr>
          <a:xfrm>
            <a:off x="1981200" y="5524499"/>
            <a:ext cx="10439400" cy="830997"/>
          </a:xfrm>
          <a:prstGeom prst="rect">
            <a:avLst/>
          </a:prstGeom>
        </p:spPr>
        <p:txBody>
          <a:bodyPr wrap="square">
            <a:spAutoFit/>
          </a:bodyPr>
          <a:lstStyle/>
          <a:p>
            <a:endParaRPr lang="en-US" sz="2400" smtClean="0"/>
          </a:p>
          <a:p>
            <a:pPr marL="285750" indent="-285750">
              <a:buFont typeface="Wingdings" panose="05000000000000000000" pitchFamily="2" charset="2"/>
              <a:buChar char="ü"/>
            </a:pPr>
            <a:endParaRPr lang="en-US" sz="2400" dirty="0"/>
          </a:p>
        </p:txBody>
      </p:sp>
      <p:sp>
        <p:nvSpPr>
          <p:cNvPr id="9" name="Rectangle 8"/>
          <p:cNvSpPr/>
          <p:nvPr/>
        </p:nvSpPr>
        <p:spPr>
          <a:xfrm>
            <a:off x="1752600" y="5524500"/>
            <a:ext cx="11049000" cy="2308324"/>
          </a:xfrm>
          <a:prstGeom prst="rect">
            <a:avLst/>
          </a:prstGeom>
        </p:spPr>
        <p:txBody>
          <a:bodyPr wrap="square">
            <a:spAutoFit/>
          </a:bodyPr>
          <a:lstStyle/>
          <a:p>
            <a:pPr marL="285750" indent="-285750">
              <a:buFont typeface="Wingdings" panose="05000000000000000000" pitchFamily="2" charset="2"/>
              <a:buChar char="ü"/>
            </a:pPr>
            <a:r>
              <a:rPr lang="en-US" sz="2400" dirty="0" smtClean="0"/>
              <a:t>Meetings and conferences up $9.5K: SOMA trip to Asia, $2.5K added to conferences budget</a:t>
            </a:r>
          </a:p>
          <a:p>
            <a:pPr marL="285750" indent="-285750">
              <a:buFont typeface="Wingdings" panose="05000000000000000000" pitchFamily="2" charset="2"/>
              <a:buChar char="ü"/>
            </a:pPr>
            <a:endParaRPr lang="en-US" sz="2400" dirty="0" smtClean="0"/>
          </a:p>
          <a:p>
            <a:pPr marL="285750" indent="-285750">
              <a:buFont typeface="Wingdings" panose="05000000000000000000" pitchFamily="2" charset="2"/>
              <a:buChar char="ü"/>
            </a:pPr>
            <a:r>
              <a:rPr lang="en-US" sz="2400" dirty="0" smtClean="0"/>
              <a:t>COLA increases for Council ($9K)  </a:t>
            </a:r>
          </a:p>
          <a:p>
            <a:pPr marL="285750" indent="-285750">
              <a:buFont typeface="Wingdings" panose="05000000000000000000" pitchFamily="2" charset="2"/>
              <a:buChar char="ü"/>
            </a:pPr>
            <a:endParaRPr lang="en-US" sz="2400" dirty="0" smtClean="0"/>
          </a:p>
          <a:p>
            <a:pPr marL="285750" indent="-285750">
              <a:buFont typeface="Wingdings" panose="05000000000000000000" pitchFamily="2" charset="2"/>
              <a:buChar char="ü"/>
            </a:pPr>
            <a:endParaRPr lang="en-US" sz="2400" dirty="0"/>
          </a:p>
        </p:txBody>
      </p:sp>
      <p:sp>
        <p:nvSpPr>
          <p:cNvPr id="12" name="Rectangle 11"/>
          <p:cNvSpPr/>
          <p:nvPr/>
        </p:nvSpPr>
        <p:spPr>
          <a:xfrm>
            <a:off x="2703880" y="7277100"/>
            <a:ext cx="10668000" cy="2523768"/>
          </a:xfrm>
          <a:prstGeom prst="rect">
            <a:avLst/>
          </a:prstGeom>
        </p:spPr>
        <p:txBody>
          <a:bodyPr wrap="square">
            <a:spAutoFit/>
          </a:bodyPr>
          <a:lstStyle/>
          <a:p>
            <a:r>
              <a:rPr lang="en-US" sz="2000" dirty="0" smtClean="0"/>
              <a:t>Marketing &amp; Promotion Budget:</a:t>
            </a:r>
          </a:p>
          <a:p>
            <a:pPr marL="285750" indent="-285750">
              <a:buFontTx/>
              <a:buChar char="-"/>
            </a:pPr>
            <a:r>
              <a:rPr lang="en-US" sz="2000" dirty="0" smtClean="0"/>
              <a:t>Registration for charity events (golf tournaments, Chamber of Commerce, etc.)  - $4,500</a:t>
            </a:r>
          </a:p>
          <a:p>
            <a:pPr marL="285750" indent="-285750">
              <a:buFontTx/>
              <a:buChar char="-"/>
            </a:pPr>
            <a:r>
              <a:rPr lang="en-US" sz="2000" dirty="0" smtClean="0"/>
              <a:t>Town Crier - $1,000</a:t>
            </a:r>
          </a:p>
          <a:p>
            <a:pPr marL="285750" indent="-285750">
              <a:buFontTx/>
              <a:buChar char="-"/>
            </a:pPr>
            <a:r>
              <a:rPr lang="en-US" sz="2000" dirty="0" smtClean="0"/>
              <a:t>Council annual meals allowance - $3,500</a:t>
            </a:r>
          </a:p>
          <a:p>
            <a:endParaRPr lang="en-US" sz="2000" dirty="0"/>
          </a:p>
          <a:p>
            <a:r>
              <a:rPr lang="en-US" sz="2000" dirty="0" smtClean="0"/>
              <a:t>Meetings &amp; Conferences </a:t>
            </a:r>
          </a:p>
          <a:p>
            <a:r>
              <a:rPr lang="en-US" sz="2000" dirty="0" smtClean="0"/>
              <a:t>-  ROMA , OGRA, AMO, ASUM, trip to Japan</a:t>
            </a:r>
            <a:endParaRPr lang="en-US" dirty="0" smtClean="0"/>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4294174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461891913"/>
              </p:ext>
            </p:extLst>
          </p:nvPr>
        </p:nvGraphicFramePr>
        <p:xfrm>
          <a:off x="1066801" y="3390900"/>
          <a:ext cx="11582399" cy="1752600"/>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dirty="0" smtClean="0">
                          <a:solidFill>
                            <a:schemeClr val="tx1"/>
                          </a:solidFill>
                        </a:rPr>
                        <a:t>CAO</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dirty="0" smtClean="0">
                          <a:solidFill>
                            <a:schemeClr val="tx1"/>
                          </a:solidFill>
                        </a:rPr>
                        <a:t>$335,445</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dirty="0" smtClean="0">
                          <a:solidFill>
                            <a:schemeClr val="tx1"/>
                          </a:solidFill>
                        </a:rPr>
                        <a:t>$339,690</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dirty="0" smtClean="0">
                          <a:solidFill>
                            <a:schemeClr val="tx1"/>
                          </a:solidFill>
                        </a:rPr>
                        <a:t>$4,245 / 1%</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1752600" y="5524500"/>
            <a:ext cx="9982200" cy="2215991"/>
          </a:xfrm>
          <a:prstGeom prst="rect">
            <a:avLst/>
          </a:prstGeom>
        </p:spPr>
        <p:txBody>
          <a:bodyPr wrap="square">
            <a:spAutoFit/>
          </a:bodyPr>
          <a:lstStyle/>
          <a:p>
            <a:pPr marL="285750" indent="-285750">
              <a:buFont typeface="Wingdings" panose="05000000000000000000" pitchFamily="2" charset="2"/>
              <a:buChar char="ü"/>
            </a:pPr>
            <a:r>
              <a:rPr lang="en-US" sz="2400" dirty="0" smtClean="0"/>
              <a:t>Reduced professional and legal fees  ($30K)</a:t>
            </a:r>
          </a:p>
          <a:p>
            <a:pPr marL="285750" indent="-285750">
              <a:buFont typeface="Wingdings" panose="05000000000000000000" pitchFamily="2" charset="2"/>
              <a:buChar char="ü"/>
            </a:pPr>
            <a:endParaRPr lang="en-US" sz="2400" dirty="0" smtClean="0"/>
          </a:p>
          <a:p>
            <a:pPr marL="285750" indent="-285750">
              <a:buFont typeface="Wingdings" panose="05000000000000000000" pitchFamily="2" charset="2"/>
              <a:buChar char="ü"/>
            </a:pPr>
            <a:r>
              <a:rPr lang="en-US" sz="2400" dirty="0" smtClean="0"/>
              <a:t>$10,000 </a:t>
            </a:r>
            <a:r>
              <a:rPr lang="en-US" sz="2400" dirty="0"/>
              <a:t>grant to the Ingersoll Physician Recruitment Committee to support physician recruitment efforts</a:t>
            </a:r>
            <a:r>
              <a:rPr lang="en-US" sz="2400" dirty="0" smtClean="0"/>
              <a:t>. This requested will be funded from reserves, no impact on the levy</a:t>
            </a: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2984630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280870970"/>
              </p:ext>
            </p:extLst>
          </p:nvPr>
        </p:nvGraphicFramePr>
        <p:xfrm>
          <a:off x="1066801" y="3390900"/>
          <a:ext cx="11582399" cy="3497072"/>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rPr>
                        <a:t>Clerks</a:t>
                      </a:r>
                    </a:p>
                  </a:txBody>
                  <a:tcPr>
                    <a:solidFill>
                      <a:schemeClr val="accent1">
                        <a:lumMod val="20000"/>
                        <a:lumOff val="80000"/>
                      </a:schemeClr>
                    </a:solidFill>
                  </a:tcPr>
                </a:tc>
                <a:tc>
                  <a:txBody>
                    <a:bodyPr/>
                    <a:lstStyle/>
                    <a:p>
                      <a:r>
                        <a:rPr lang="en-US" sz="3200" b="1" dirty="0" smtClean="0">
                          <a:solidFill>
                            <a:schemeClr val="tx1"/>
                          </a:solidFill>
                        </a:rPr>
                        <a:t>$587,440</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$661,575</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$74,135 / 13%</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677672">
                <a:tc>
                  <a:txBody>
                    <a:bodyPr/>
                    <a:lstStyle/>
                    <a:p>
                      <a:r>
                        <a:rPr lang="en-US" sz="3200" b="1" dirty="0" smtClean="0">
                          <a:solidFill>
                            <a:schemeClr val="tx1"/>
                          </a:solidFill>
                          <a:latin typeface="+mj-lt"/>
                          <a:cs typeface="Arial" panose="020B0604020202020204" pitchFamily="34" charset="0"/>
                        </a:rPr>
                        <a:t>Paratransit</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$42,030</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$43,590</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$1,560 / 4%</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691543767"/>
                  </a:ext>
                </a:extLst>
              </a:tr>
              <a:tr h="677672">
                <a:tc>
                  <a:txBody>
                    <a:bodyPr/>
                    <a:lstStyle/>
                    <a:p>
                      <a:r>
                        <a:rPr lang="en-US" sz="3200" b="1" dirty="0" smtClean="0">
                          <a:solidFill>
                            <a:schemeClr val="tx1"/>
                          </a:solidFill>
                          <a:latin typeface="+mj-lt"/>
                          <a:cs typeface="Arial" panose="020B0604020202020204" pitchFamily="34" charset="0"/>
                        </a:rPr>
                        <a:t>Crossing Guards </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$80,600</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$66,970</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($13,630) / 17%</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449198640"/>
                  </a:ext>
                </a:extLst>
              </a:tr>
            </a:tbl>
          </a:graphicData>
        </a:graphic>
      </p:graphicFrame>
      <p:sp>
        <p:nvSpPr>
          <p:cNvPr id="9" name="Rectangle 8"/>
          <p:cNvSpPr/>
          <p:nvPr/>
        </p:nvSpPr>
        <p:spPr>
          <a:xfrm>
            <a:off x="1573841" y="7009180"/>
            <a:ext cx="9982200" cy="3277820"/>
          </a:xfrm>
          <a:prstGeom prst="rect">
            <a:avLst/>
          </a:prstGeom>
        </p:spPr>
        <p:txBody>
          <a:bodyPr wrap="square">
            <a:spAutoFit/>
          </a:bodyPr>
          <a:lstStyle/>
          <a:p>
            <a:pPr marL="91440" indent="-285750">
              <a:buFont typeface="Wingdings" panose="05000000000000000000" pitchFamily="2" charset="2"/>
              <a:buChar char="ü"/>
            </a:pPr>
            <a:r>
              <a:rPr lang="en-US" sz="2300" dirty="0" smtClean="0"/>
              <a:t>Downtown Parking Review ($50K)</a:t>
            </a:r>
          </a:p>
          <a:p>
            <a:pPr marL="91440" indent="-285750">
              <a:buFont typeface="Wingdings" panose="05000000000000000000" pitchFamily="2" charset="2"/>
              <a:buChar char="ü"/>
            </a:pPr>
            <a:endParaRPr lang="en-US" sz="2300" dirty="0" smtClean="0"/>
          </a:p>
          <a:p>
            <a:pPr marL="91440" indent="-285750">
              <a:buFont typeface="Wingdings" panose="05000000000000000000" pitchFamily="2" charset="2"/>
              <a:buChar char="ü"/>
            </a:pPr>
            <a:r>
              <a:rPr lang="en-US" sz="2300" dirty="0" smtClean="0"/>
              <a:t>Additional </a:t>
            </a:r>
            <a:r>
              <a:rPr lang="en-US" sz="2300" dirty="0" err="1" smtClean="0"/>
              <a:t>Laserfiche</a:t>
            </a:r>
            <a:r>
              <a:rPr lang="en-US" sz="2300" dirty="0" smtClean="0"/>
              <a:t> licenses ($7K), Community engagement tool ($6K)</a:t>
            </a:r>
          </a:p>
          <a:p>
            <a:pPr marL="91440" indent="-285750">
              <a:buFont typeface="Wingdings" panose="05000000000000000000" pitchFamily="2" charset="2"/>
              <a:buChar char="ü"/>
            </a:pPr>
            <a:endParaRPr lang="en-US" sz="2300" dirty="0" smtClean="0"/>
          </a:p>
          <a:p>
            <a:pPr marL="91440" indent="-285750">
              <a:buFont typeface="Wingdings" panose="05000000000000000000" pitchFamily="2" charset="2"/>
              <a:buChar char="ü"/>
            </a:pPr>
            <a:r>
              <a:rPr lang="en-US" sz="2300" dirty="0" smtClean="0"/>
              <a:t>Reduction in COVID-19 related expenses ($50K)</a:t>
            </a:r>
          </a:p>
          <a:p>
            <a:pPr marL="91440" indent="-285750">
              <a:buFont typeface="Wingdings" panose="05000000000000000000" pitchFamily="2" charset="2"/>
              <a:buChar char="ü"/>
            </a:pPr>
            <a:endParaRPr lang="en-US" sz="2300" dirty="0"/>
          </a:p>
          <a:p>
            <a:pPr marL="91440" indent="-285750">
              <a:buFont typeface="Wingdings" panose="05000000000000000000" pitchFamily="2" charset="2"/>
              <a:buChar char="ü"/>
            </a:pPr>
            <a:r>
              <a:rPr lang="en-US" sz="2300" dirty="0" smtClean="0"/>
              <a:t>Cost of living increases</a:t>
            </a:r>
          </a:p>
          <a:p>
            <a:pPr marL="91440" indent="-285750">
              <a:buFont typeface="Wingdings" panose="05000000000000000000" pitchFamily="2" charset="2"/>
              <a:buChar char="ü"/>
            </a:pPr>
            <a:endParaRPr lang="en-US" sz="2300" dirty="0"/>
          </a:p>
          <a:p>
            <a:pPr marL="91440" indent="-285750">
              <a:buFont typeface="Wingdings" panose="05000000000000000000" pitchFamily="2" charset="2"/>
              <a:buChar char="ü"/>
            </a:pPr>
            <a:r>
              <a:rPr lang="en-US" sz="2300" dirty="0" smtClean="0"/>
              <a:t>Crossing Guards gap analysis was completed in 2022, savings of $8K</a:t>
            </a:r>
            <a:endParaRPr lang="en-US" dirty="0"/>
          </a:p>
        </p:txBody>
      </p:sp>
    </p:spTree>
    <p:extLst>
      <p:ext uri="{BB962C8B-B14F-4D97-AF65-F5344CB8AC3E}">
        <p14:creationId xmlns:p14="http://schemas.microsoft.com/office/powerpoint/2010/main" val="36793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641510506"/>
              </p:ext>
            </p:extLst>
          </p:nvPr>
        </p:nvGraphicFramePr>
        <p:xfrm>
          <a:off x="1066801" y="3390900"/>
          <a:ext cx="11582399" cy="1752600"/>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rPr>
                        <a:t>IT</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$405,165</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$413,925</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$8,760/ 2%</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1828800" y="5981700"/>
            <a:ext cx="9296400" cy="2954655"/>
          </a:xfrm>
          <a:prstGeom prst="rect">
            <a:avLst/>
          </a:prstGeom>
        </p:spPr>
        <p:txBody>
          <a:bodyPr wrap="square">
            <a:spAutoFit/>
          </a:bodyPr>
          <a:lstStyle/>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sz="2400" dirty="0" smtClean="0"/>
              <a:t>Cost of living increases </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External/Perimeter network penetration testing </a:t>
            </a:r>
            <a:r>
              <a:rPr lang="en-US" sz="2400" dirty="0" smtClean="0"/>
              <a:t>for </a:t>
            </a:r>
            <a:r>
              <a:rPr lang="en-US" sz="2400" dirty="0"/>
              <a:t>Cyber Insurance renewal </a:t>
            </a:r>
            <a:r>
              <a:rPr lang="en-US" sz="2400" dirty="0" smtClean="0"/>
              <a:t>not required in 2023, savings of $7K</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smtClean="0"/>
              <a:t>Increase </a:t>
            </a:r>
            <a:r>
              <a:rPr lang="en-US" sz="2400" dirty="0"/>
              <a:t>of </a:t>
            </a:r>
            <a:r>
              <a:rPr lang="en-US" sz="2400" dirty="0" smtClean="0"/>
              <a:t>$7K </a:t>
            </a:r>
            <a:r>
              <a:rPr lang="en-US" sz="2400" dirty="0"/>
              <a:t>in BookKing Rec Management Software annual </a:t>
            </a:r>
            <a:r>
              <a:rPr lang="en-US" sz="2400" dirty="0" smtClean="0"/>
              <a:t>billing and other </a:t>
            </a:r>
            <a:r>
              <a:rPr lang="en-US" sz="2400" dirty="0"/>
              <a:t>software annual maintenance fees 	</a:t>
            </a:r>
          </a:p>
        </p:txBody>
      </p:sp>
    </p:spTree>
    <p:extLst>
      <p:ext uri="{BB962C8B-B14F-4D97-AF65-F5344CB8AC3E}">
        <p14:creationId xmlns:p14="http://schemas.microsoft.com/office/powerpoint/2010/main" val="52883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686050" y="1696455"/>
            <a:ext cx="8343900" cy="1015663"/>
          </a:xfrm>
          <a:prstGeom prst="rect">
            <a:avLst/>
          </a:prstGeom>
          <a:noFill/>
        </p:spPr>
        <p:txBody>
          <a:bodyPr wrap="square" rtlCol="0">
            <a:spAutoFit/>
          </a:bodyPr>
          <a:lstStyle/>
          <a:p>
            <a:pPr algn="ctr"/>
            <a:r>
              <a:rPr lang="en-US" sz="6000" b="1" dirty="0">
                <a:solidFill>
                  <a:schemeClr val="bg1"/>
                </a:solidFill>
              </a:rPr>
              <a:t>Agenda</a:t>
            </a:r>
          </a:p>
        </p:txBody>
      </p:sp>
      <p:sp>
        <p:nvSpPr>
          <p:cNvPr id="7" name="TextBox 6"/>
          <p:cNvSpPr txBox="1"/>
          <p:nvPr/>
        </p:nvSpPr>
        <p:spPr>
          <a:xfrm>
            <a:off x="914400" y="3235764"/>
            <a:ext cx="10820400" cy="5745163"/>
          </a:xfrm>
          <a:prstGeom prst="rect">
            <a:avLst/>
          </a:prstGeom>
          <a:noFill/>
        </p:spPr>
        <p:txBody>
          <a:bodyPr wrap="square" rtlCol="0">
            <a:spAutoFit/>
          </a:bodyPr>
          <a:lstStyle/>
          <a:p>
            <a:pPr>
              <a:spcBef>
                <a:spcPts val="450"/>
              </a:spcBef>
            </a:pPr>
            <a:endParaRPr lang="en-US" sz="2700" b="1" dirty="0"/>
          </a:p>
          <a:p>
            <a:pPr marL="914400" lvl="1" indent="-457200">
              <a:spcBef>
                <a:spcPts val="450"/>
              </a:spcBef>
              <a:buClr>
                <a:schemeClr val="tx2">
                  <a:lumMod val="75000"/>
                </a:schemeClr>
              </a:buClr>
              <a:buFont typeface="Wingdings" panose="05000000000000000000" pitchFamily="2" charset="2"/>
              <a:buChar char="Ø"/>
              <a:tabLst>
                <a:tab pos="177404" algn="l"/>
              </a:tabLst>
            </a:pPr>
            <a:r>
              <a:rPr lang="en-US" sz="4000" b="1" dirty="0" smtClean="0"/>
              <a:t>2023 </a:t>
            </a:r>
            <a:r>
              <a:rPr lang="en-US" sz="4000" b="1" dirty="0"/>
              <a:t>Budget </a:t>
            </a:r>
            <a:r>
              <a:rPr lang="en-US" sz="4000" b="1" dirty="0" smtClean="0"/>
              <a:t>Process</a:t>
            </a:r>
          </a:p>
          <a:p>
            <a:pPr marL="914400" lvl="1" indent="-457200">
              <a:spcBef>
                <a:spcPts val="450"/>
              </a:spcBef>
              <a:buClr>
                <a:schemeClr val="tx2">
                  <a:lumMod val="75000"/>
                </a:schemeClr>
              </a:buClr>
              <a:buFont typeface="Wingdings" panose="05000000000000000000" pitchFamily="2" charset="2"/>
              <a:buChar char="Ø"/>
              <a:tabLst>
                <a:tab pos="177404" algn="l"/>
              </a:tabLst>
            </a:pPr>
            <a:r>
              <a:rPr lang="en-US" sz="4000" b="1" dirty="0" smtClean="0"/>
              <a:t>Operating </a:t>
            </a:r>
            <a:r>
              <a:rPr lang="en-US" sz="4000" b="1" dirty="0"/>
              <a:t>Budget </a:t>
            </a:r>
            <a:r>
              <a:rPr lang="en-US" sz="4000" b="1" dirty="0" smtClean="0"/>
              <a:t>Highlights</a:t>
            </a:r>
          </a:p>
          <a:p>
            <a:pPr marL="914400" lvl="1" indent="-457200">
              <a:spcBef>
                <a:spcPts val="450"/>
              </a:spcBef>
              <a:buClr>
                <a:schemeClr val="tx2">
                  <a:lumMod val="75000"/>
                </a:schemeClr>
              </a:buClr>
              <a:buFont typeface="Wingdings" panose="05000000000000000000" pitchFamily="2" charset="2"/>
              <a:buChar char="Ø"/>
              <a:tabLst>
                <a:tab pos="177404" algn="l"/>
              </a:tabLst>
            </a:pPr>
            <a:r>
              <a:rPr lang="en-US" sz="4000" b="1" dirty="0" smtClean="0"/>
              <a:t>Property </a:t>
            </a:r>
            <a:r>
              <a:rPr lang="en-US" sz="4000" b="1" dirty="0"/>
              <a:t>Tax </a:t>
            </a:r>
            <a:r>
              <a:rPr lang="en-US" sz="4000" b="1" dirty="0" smtClean="0"/>
              <a:t>Impact</a:t>
            </a:r>
          </a:p>
          <a:p>
            <a:pPr marL="914400" lvl="1" indent="-457200">
              <a:spcBef>
                <a:spcPts val="450"/>
              </a:spcBef>
              <a:buClr>
                <a:schemeClr val="tx2">
                  <a:lumMod val="75000"/>
                </a:schemeClr>
              </a:buClr>
              <a:buFont typeface="Wingdings" panose="05000000000000000000" pitchFamily="2" charset="2"/>
              <a:buChar char="Ø"/>
              <a:tabLst>
                <a:tab pos="177404" algn="l"/>
              </a:tabLst>
            </a:pPr>
            <a:r>
              <a:rPr lang="en-US" sz="4000" b="1" dirty="0"/>
              <a:t>Community Groups Grant Applications </a:t>
            </a:r>
            <a:endParaRPr lang="en-US" sz="4000" b="1" dirty="0" smtClean="0"/>
          </a:p>
          <a:p>
            <a:pPr marL="914400" lvl="1" indent="-457200">
              <a:spcBef>
                <a:spcPts val="450"/>
              </a:spcBef>
              <a:buClr>
                <a:schemeClr val="tx2">
                  <a:lumMod val="75000"/>
                </a:schemeClr>
              </a:buClr>
              <a:buFont typeface="Wingdings" panose="05000000000000000000" pitchFamily="2" charset="2"/>
              <a:buChar char="Ø"/>
              <a:tabLst>
                <a:tab pos="177404" algn="l"/>
              </a:tabLst>
            </a:pPr>
            <a:r>
              <a:rPr lang="en-US" sz="4000" b="1" dirty="0"/>
              <a:t>Departmental </a:t>
            </a:r>
            <a:r>
              <a:rPr lang="en-US" sz="4000" b="1" dirty="0" smtClean="0"/>
              <a:t>Highlights</a:t>
            </a:r>
          </a:p>
          <a:p>
            <a:pPr marL="914400" lvl="1" indent="-457200">
              <a:spcBef>
                <a:spcPts val="450"/>
              </a:spcBef>
              <a:buClr>
                <a:schemeClr val="tx2">
                  <a:lumMod val="75000"/>
                </a:schemeClr>
              </a:buClr>
              <a:buFont typeface="Wingdings" panose="05000000000000000000" pitchFamily="2" charset="2"/>
              <a:buChar char="Ø"/>
              <a:tabLst>
                <a:tab pos="177404" algn="l"/>
              </a:tabLst>
            </a:pPr>
            <a:r>
              <a:rPr lang="en-US" sz="4000" b="1" dirty="0" smtClean="0"/>
              <a:t>Reserves </a:t>
            </a:r>
            <a:r>
              <a:rPr lang="en-US" sz="4000" b="1" dirty="0"/>
              <a:t>and Reserve </a:t>
            </a:r>
            <a:r>
              <a:rPr lang="en-US" sz="4000" b="1" dirty="0" smtClean="0"/>
              <a:t>Funds</a:t>
            </a:r>
          </a:p>
          <a:p>
            <a:pPr marL="914400" lvl="1" indent="-457200">
              <a:spcBef>
                <a:spcPts val="450"/>
              </a:spcBef>
              <a:buClr>
                <a:schemeClr val="tx2">
                  <a:lumMod val="75000"/>
                </a:schemeClr>
              </a:buClr>
              <a:buFont typeface="Wingdings" panose="05000000000000000000" pitchFamily="2" charset="2"/>
              <a:buChar char="Ø"/>
              <a:tabLst>
                <a:tab pos="177404" algn="l"/>
              </a:tabLst>
            </a:pPr>
            <a:r>
              <a:rPr lang="en-US" sz="4000" b="1" dirty="0" smtClean="0"/>
              <a:t>Debt</a:t>
            </a:r>
          </a:p>
          <a:p>
            <a:pPr lvl="1">
              <a:spcBef>
                <a:spcPts val="450"/>
              </a:spcBef>
              <a:buClr>
                <a:srgbClr val="0070C0"/>
              </a:buClr>
              <a:tabLst>
                <a:tab pos="177404" algn="l"/>
              </a:tabLst>
            </a:pPr>
            <a:endParaRPr lang="en-US" sz="27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383061061"/>
              </p:ext>
            </p:extLst>
          </p:nvPr>
        </p:nvGraphicFramePr>
        <p:xfrm>
          <a:off x="1066800" y="3090577"/>
          <a:ext cx="11582399" cy="1752600"/>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dirty="0" smtClean="0">
                          <a:solidFill>
                            <a:schemeClr val="tx1"/>
                          </a:solidFill>
                        </a:rPr>
                        <a:t>Treasury</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dirty="0" smtClean="0">
                          <a:solidFill>
                            <a:schemeClr val="tx1"/>
                          </a:solidFill>
                        </a:rPr>
                        <a:t>$1,025,494</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dirty="0" smtClean="0">
                          <a:solidFill>
                            <a:schemeClr val="tx1"/>
                          </a:solidFill>
                        </a:rPr>
                        <a:t>$460,494</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dirty="0" smtClean="0">
                          <a:solidFill>
                            <a:schemeClr val="tx1"/>
                          </a:solidFill>
                        </a:rPr>
                        <a:t>($565,000) / 55%</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2057400" y="4918083"/>
            <a:ext cx="11506200" cy="5047536"/>
          </a:xfrm>
          <a:prstGeom prst="rect">
            <a:avLst/>
          </a:prstGeom>
        </p:spPr>
        <p:txBody>
          <a:bodyPr wrap="square">
            <a:spAutoFit/>
          </a:bodyPr>
          <a:lstStyle/>
          <a:p>
            <a:pPr marL="285750" indent="-285750">
              <a:buFont typeface="Wingdings" panose="05000000000000000000" pitchFamily="2" charset="2"/>
              <a:buChar char="ü"/>
            </a:pPr>
            <a:r>
              <a:rPr lang="en-US" sz="2300" dirty="0" smtClean="0"/>
              <a:t>Investment revenue increases ($735K) due to record high interest rates </a:t>
            </a:r>
          </a:p>
          <a:p>
            <a:pPr marL="285750" indent="-285750">
              <a:buFont typeface="Wingdings" panose="05000000000000000000" pitchFamily="2" charset="2"/>
              <a:buChar char="ü"/>
            </a:pPr>
            <a:endParaRPr lang="en-US" sz="2300" dirty="0"/>
          </a:p>
          <a:p>
            <a:pPr marL="285750" indent="-285750">
              <a:buFont typeface="Wingdings" panose="05000000000000000000" pitchFamily="2" charset="2"/>
              <a:buChar char="ü"/>
            </a:pPr>
            <a:r>
              <a:rPr lang="en-US" sz="2300" dirty="0" smtClean="0"/>
              <a:t>Cost of living increases for current staff. Added one full time position – Deputy Treasurer (starting July 2023) </a:t>
            </a:r>
          </a:p>
          <a:p>
            <a:pPr marL="285750" indent="-285750">
              <a:buFont typeface="Wingdings" panose="05000000000000000000" pitchFamily="2" charset="2"/>
              <a:buChar char="ü"/>
            </a:pPr>
            <a:endParaRPr lang="en-US" sz="2300" dirty="0" smtClean="0"/>
          </a:p>
          <a:p>
            <a:pPr marL="285750" indent="-285750">
              <a:buFont typeface="Wingdings" panose="05000000000000000000" pitchFamily="2" charset="2"/>
              <a:buChar char="ü"/>
            </a:pPr>
            <a:r>
              <a:rPr lang="en-US" sz="2300" dirty="0" smtClean="0"/>
              <a:t>Reduction </a:t>
            </a:r>
            <a:r>
              <a:rPr lang="en-US" sz="2300" dirty="0"/>
              <a:t>of Ontario Municipal Partnership Fund (OMPF</a:t>
            </a:r>
            <a:r>
              <a:rPr lang="en-US" sz="2300" dirty="0" smtClean="0"/>
              <a:t>) ($26K).</a:t>
            </a:r>
          </a:p>
          <a:p>
            <a:pPr marL="285750" indent="-285750">
              <a:buFont typeface="Wingdings" panose="05000000000000000000" pitchFamily="2" charset="2"/>
              <a:buChar char="ü"/>
            </a:pPr>
            <a:endParaRPr lang="en-US" sz="2300" dirty="0"/>
          </a:p>
          <a:p>
            <a:pPr marL="285750" indent="-285750">
              <a:buFont typeface="Wingdings" panose="05000000000000000000" pitchFamily="2" charset="2"/>
              <a:buChar char="ü"/>
            </a:pPr>
            <a:r>
              <a:rPr lang="en-US" sz="2300" dirty="0"/>
              <a:t>Rising insurance </a:t>
            </a:r>
            <a:r>
              <a:rPr lang="en-US" sz="2300" dirty="0" smtClean="0"/>
              <a:t>premiums ($100K)</a:t>
            </a:r>
          </a:p>
          <a:p>
            <a:pPr marL="285750" indent="-285750">
              <a:buFont typeface="Wingdings" panose="05000000000000000000" pitchFamily="2" charset="2"/>
              <a:buChar char="ü"/>
            </a:pPr>
            <a:endParaRPr lang="en-US" sz="2300" dirty="0"/>
          </a:p>
          <a:p>
            <a:pPr marL="285750" indent="-285750">
              <a:buFont typeface="Wingdings" panose="05000000000000000000" pitchFamily="2" charset="2"/>
              <a:buChar char="ü"/>
            </a:pPr>
            <a:r>
              <a:rPr lang="en-US" sz="2300" dirty="0" smtClean="0"/>
              <a:t>Increase in transfers to Cemetery Board ($13K)</a:t>
            </a:r>
          </a:p>
          <a:p>
            <a:pPr marL="285750" indent="-285750">
              <a:buFont typeface="Wingdings" panose="05000000000000000000" pitchFamily="2" charset="2"/>
              <a:buChar char="ü"/>
            </a:pPr>
            <a:endParaRPr lang="en-US" sz="2300" dirty="0"/>
          </a:p>
          <a:p>
            <a:pPr marL="285750" indent="-285750">
              <a:buFont typeface="Wingdings" panose="05000000000000000000" pitchFamily="2" charset="2"/>
              <a:buChar char="ü"/>
            </a:pPr>
            <a:r>
              <a:rPr lang="en-US" sz="2300" dirty="0" smtClean="0"/>
              <a:t>Increases in health insurance premiums for </a:t>
            </a:r>
            <a:r>
              <a:rPr lang="en-US" sz="2300" dirty="0"/>
              <a:t>retirees </a:t>
            </a:r>
            <a:r>
              <a:rPr lang="en-US" sz="2300" dirty="0" smtClean="0"/>
              <a:t>(in 2022 two retirees added </a:t>
            </a:r>
            <a:r>
              <a:rPr lang="en-US" sz="2300" dirty="0"/>
              <a:t>to the retiree pool</a:t>
            </a:r>
            <a:r>
              <a:rPr lang="en-US" sz="2300" dirty="0" smtClean="0"/>
              <a:t>) </a:t>
            </a:r>
            <a:endParaRPr lang="en-US" sz="2300" dirty="0"/>
          </a:p>
          <a:p>
            <a:pPr marL="285750" indent="-285750">
              <a:buFont typeface="Wingdings" panose="05000000000000000000" pitchFamily="2" charset="2"/>
              <a:buChar char="ü"/>
            </a:pPr>
            <a:r>
              <a:rPr lang="en-US" sz="2300" dirty="0" smtClean="0"/>
              <a:t>Development Charges Study ($35K). To be funded from Reserve Funds, no impact on the levy</a:t>
            </a:r>
            <a:endParaRPr lang="en-US" sz="2300" dirty="0"/>
          </a:p>
        </p:txBody>
      </p:sp>
    </p:spTree>
    <p:extLst>
      <p:ext uri="{BB962C8B-B14F-4D97-AF65-F5344CB8AC3E}">
        <p14:creationId xmlns:p14="http://schemas.microsoft.com/office/powerpoint/2010/main" val="1326605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533978468"/>
              </p:ext>
            </p:extLst>
          </p:nvPr>
        </p:nvGraphicFramePr>
        <p:xfrm>
          <a:off x="1066801" y="3390900"/>
          <a:ext cx="11582399" cy="2819400"/>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rPr>
                        <a:t>Tax Adjustments</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$900,082</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$971,143</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$71,061 / 8%</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677672">
                <a:tc>
                  <a:txBody>
                    <a:bodyPr/>
                    <a:lstStyle/>
                    <a:p>
                      <a:pPr marL="0" algn="l" defTabSz="685800" rtl="0" eaLnBrk="1" latinLnBrk="0" hangingPunct="1"/>
                      <a:r>
                        <a:rPr lang="en-US" sz="3200" b="1" kern="1200" dirty="0" smtClean="0">
                          <a:solidFill>
                            <a:schemeClr val="tx1"/>
                          </a:solidFill>
                          <a:latin typeface="+mn-lt"/>
                          <a:ea typeface="+mn-ea"/>
                          <a:cs typeface="+mn-cs"/>
                        </a:rPr>
                        <a:t>Tax Levy</a:t>
                      </a:r>
                      <a:endParaRPr lang="en-US" sz="3200" b="1"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$16,458,372</a:t>
                      </a:r>
                      <a:endParaRPr lang="en-US" sz="3200" b="1"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$16,832,780</a:t>
                      </a:r>
                      <a:endParaRPr lang="en-US" sz="3200" b="1"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$374,408 / 2.27%</a:t>
                      </a:r>
                      <a:endParaRPr lang="en-US" sz="3200" b="1" kern="1200" dirty="0">
                        <a:solidFill>
                          <a:schemeClr val="tx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4028586836"/>
                  </a:ext>
                </a:extLst>
              </a:tr>
            </a:tbl>
          </a:graphicData>
        </a:graphic>
      </p:graphicFrame>
      <p:sp>
        <p:nvSpPr>
          <p:cNvPr id="11" name="Rectangle 10"/>
          <p:cNvSpPr/>
          <p:nvPr/>
        </p:nvSpPr>
        <p:spPr>
          <a:xfrm>
            <a:off x="2362200" y="6791256"/>
            <a:ext cx="10134600" cy="1846659"/>
          </a:xfrm>
          <a:prstGeom prst="rect">
            <a:avLst/>
          </a:prstGeom>
        </p:spPr>
        <p:txBody>
          <a:bodyPr wrap="square">
            <a:spAutoFit/>
          </a:bodyPr>
          <a:lstStyle/>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sz="2400" dirty="0" smtClean="0"/>
              <a:t>Reduced supplementary taxes  ($105K)</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smtClean="0"/>
              <a:t>Reduced phase-in </a:t>
            </a:r>
            <a:r>
              <a:rPr lang="en-US" sz="2400" dirty="0"/>
              <a:t>refunds to the property owners </a:t>
            </a:r>
            <a:r>
              <a:rPr lang="en-US" sz="2400" dirty="0" smtClean="0"/>
              <a:t>on </a:t>
            </a:r>
            <a:r>
              <a:rPr lang="en-US" sz="2400" dirty="0"/>
              <a:t>annexed </a:t>
            </a:r>
            <a:r>
              <a:rPr lang="en-US" sz="2400" dirty="0" smtClean="0"/>
              <a:t>lands. Reduced allowance for vacancy rebates ($34K)</a:t>
            </a:r>
          </a:p>
        </p:txBody>
      </p:sp>
    </p:spTree>
    <p:extLst>
      <p:ext uri="{BB962C8B-B14F-4D97-AF65-F5344CB8AC3E}">
        <p14:creationId xmlns:p14="http://schemas.microsoft.com/office/powerpoint/2010/main" val="2308919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893123998"/>
              </p:ext>
            </p:extLst>
          </p:nvPr>
        </p:nvGraphicFramePr>
        <p:xfrm>
          <a:off x="1066801" y="3390900"/>
          <a:ext cx="11582399" cy="4275328"/>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b="1"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algn="ctr"/>
                      <a:r>
                        <a:rPr lang="en-US" sz="3200" b="1" dirty="0" smtClean="0"/>
                        <a:t>2022</a:t>
                      </a:r>
                      <a:endParaRPr lang="en-US" sz="3200" b="1"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b="1" dirty="0" smtClean="0"/>
                        <a:t>2023</a:t>
                      </a:r>
                      <a:endParaRPr lang="en-US" sz="3200" b="1"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b="1" dirty="0" smtClean="0"/>
                        <a:t>Change</a:t>
                      </a:r>
                      <a:endParaRPr lang="en-US" sz="3200" b="1" baseline="0" dirty="0" smtClean="0"/>
                    </a:p>
                    <a:p>
                      <a:pPr algn="ctr"/>
                      <a:r>
                        <a:rPr lang="en-US" sz="3200" b="1" baseline="0" dirty="0" smtClean="0"/>
                        <a:t>2022 to 2023</a:t>
                      </a:r>
                      <a:endParaRPr lang="en-US" sz="3200" b="1"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rPr>
                        <a:t>Building Inspections</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n-lt"/>
                          <a:cs typeface="+mn-cs"/>
                        </a:rPr>
                        <a:t>--</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677672">
                <a:tc>
                  <a:txBody>
                    <a:bodyPr/>
                    <a:lstStyle/>
                    <a:p>
                      <a:pPr marL="0" algn="l" defTabSz="685800" rtl="0" eaLnBrk="1" latinLnBrk="0" hangingPunct="1"/>
                      <a:r>
                        <a:rPr lang="en-US" sz="3200" b="1" kern="1200" dirty="0" smtClean="0">
                          <a:solidFill>
                            <a:schemeClr val="tx1"/>
                          </a:solidFill>
                          <a:latin typeface="+mn-lt"/>
                          <a:ea typeface="+mn-ea"/>
                          <a:cs typeface="+mn-cs"/>
                        </a:rPr>
                        <a:t>Property Standards</a:t>
                      </a:r>
                    </a:p>
                  </a:txBody>
                  <a:tcPr>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$47,690</a:t>
                      </a:r>
                      <a:endParaRPr lang="en-US" sz="3200" b="1"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$97,375</a:t>
                      </a:r>
                      <a:endParaRPr lang="en-US" sz="3200" b="1"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$49,685 / 104%</a:t>
                      </a:r>
                      <a:endParaRPr lang="en-US" sz="3200" b="1" kern="1200" dirty="0">
                        <a:solidFill>
                          <a:schemeClr val="tx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2471663316"/>
                  </a:ext>
                </a:extLst>
              </a:tr>
              <a:tr h="677672">
                <a:tc>
                  <a:txBody>
                    <a:bodyPr/>
                    <a:lstStyle/>
                    <a:p>
                      <a:pPr marL="0" algn="l" defTabSz="685800" rtl="0" eaLnBrk="1" latinLnBrk="0" hangingPunct="1"/>
                      <a:r>
                        <a:rPr lang="en-US" sz="3200" b="1" kern="1200" dirty="0" smtClean="0">
                          <a:solidFill>
                            <a:schemeClr val="tx1"/>
                          </a:solidFill>
                          <a:latin typeface="+mn-lt"/>
                          <a:ea typeface="+mn-ea"/>
                          <a:cs typeface="+mn-cs"/>
                        </a:rPr>
                        <a:t>Town Hall</a:t>
                      </a:r>
                      <a:endParaRPr lang="en-US" sz="3200" b="1"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200" b="1" kern="1200" dirty="0" smtClean="0">
                          <a:solidFill>
                            <a:schemeClr val="tx1"/>
                          </a:solidFill>
                          <a:latin typeface="+mn-lt"/>
                          <a:ea typeface="+mn-ea"/>
                          <a:cs typeface="+mn-cs"/>
                        </a:rPr>
                        <a:t>$167,438</a:t>
                      </a:r>
                    </a:p>
                    <a:p>
                      <a:pPr marL="0" algn="l" defTabSz="685800" rtl="0" eaLnBrk="1" latinLnBrk="0" hangingPunct="1"/>
                      <a:endParaRPr lang="en-US" sz="3200" b="1"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$160,043 </a:t>
                      </a:r>
                      <a:endParaRPr lang="en-US" sz="3200" b="1"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($7,395) / 4%</a:t>
                      </a:r>
                      <a:endParaRPr lang="en-US" sz="3200" b="1" kern="1200" dirty="0">
                        <a:solidFill>
                          <a:schemeClr val="tx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458004782"/>
                  </a:ext>
                </a:extLst>
              </a:tr>
            </a:tbl>
          </a:graphicData>
        </a:graphic>
      </p:graphicFrame>
      <p:sp>
        <p:nvSpPr>
          <p:cNvPr id="11" name="Rectangle 10"/>
          <p:cNvSpPr/>
          <p:nvPr/>
        </p:nvSpPr>
        <p:spPr>
          <a:xfrm>
            <a:off x="2286000" y="7962900"/>
            <a:ext cx="8381999" cy="1754326"/>
          </a:xfrm>
          <a:prstGeom prst="rect">
            <a:avLst/>
          </a:prstGeom>
        </p:spPr>
        <p:txBody>
          <a:bodyPr wrap="square">
            <a:spAutoFit/>
          </a:bodyPr>
          <a:lstStyle/>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sz="2400" dirty="0" smtClean="0"/>
              <a:t>Cost of living increases</a:t>
            </a:r>
          </a:p>
          <a:p>
            <a:pPr marL="285750" indent="-285750">
              <a:buFont typeface="Wingdings" panose="05000000000000000000" pitchFamily="2" charset="2"/>
              <a:buChar char="ü"/>
            </a:pPr>
            <a:endParaRPr lang="en-US" sz="2400" dirty="0" smtClean="0"/>
          </a:p>
          <a:p>
            <a:pPr marL="285750" indent="-285750">
              <a:buFont typeface="Wingdings" panose="05000000000000000000" pitchFamily="2" charset="2"/>
              <a:buChar char="ü"/>
            </a:pPr>
            <a:r>
              <a:rPr lang="en-US" sz="2400" dirty="0" smtClean="0"/>
              <a:t>By-Law enforcement contract ($50K)</a:t>
            </a:r>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3011539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789651821"/>
              </p:ext>
            </p:extLst>
          </p:nvPr>
        </p:nvGraphicFramePr>
        <p:xfrm>
          <a:off x="1066801" y="3390900"/>
          <a:ext cx="11582399" cy="2430272"/>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latin typeface="+mj-lt"/>
                        </a:rPr>
                        <a:t>Fire</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rPr>
                        <a:t>$1,195,171</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rPr>
                        <a:t>$1,252,167</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rPr>
                        <a:t>$56,996 / 5%</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677672">
                <a:tc>
                  <a:txBody>
                    <a:bodyPr/>
                    <a:lstStyle/>
                    <a:p>
                      <a:r>
                        <a:rPr lang="en-US" sz="3200" b="1" dirty="0" smtClean="0">
                          <a:solidFill>
                            <a:schemeClr val="tx1"/>
                          </a:solidFill>
                          <a:latin typeface="+mj-lt"/>
                          <a:cs typeface="Arial" panose="020B0604020202020204" pitchFamily="34" charset="0"/>
                        </a:rPr>
                        <a:t>Fire Facility </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$19,904</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$23,505</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$3,601 / 18%</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369226044"/>
                  </a:ext>
                </a:extLst>
              </a:tr>
            </a:tbl>
          </a:graphicData>
        </a:graphic>
      </p:graphicFrame>
      <p:sp>
        <p:nvSpPr>
          <p:cNvPr id="9" name="Rectangle 8"/>
          <p:cNvSpPr/>
          <p:nvPr/>
        </p:nvSpPr>
        <p:spPr>
          <a:xfrm>
            <a:off x="2743200" y="6134100"/>
            <a:ext cx="8991600" cy="3323987"/>
          </a:xfrm>
          <a:prstGeom prst="rect">
            <a:avLst/>
          </a:prstGeom>
        </p:spPr>
        <p:txBody>
          <a:bodyPr wrap="square">
            <a:spAutoFit/>
          </a:bodyPr>
          <a:lstStyle/>
          <a:p>
            <a:pPr marL="285750" indent="-285750">
              <a:buFont typeface="Wingdings" panose="05000000000000000000" pitchFamily="2" charset="2"/>
              <a:buChar char="ü"/>
            </a:pPr>
            <a:r>
              <a:rPr lang="en-US" sz="2400" dirty="0" smtClean="0"/>
              <a:t>Cost of living increases for full time staff and volunteer firefighters </a:t>
            </a:r>
            <a:endParaRPr lang="en-US" sz="2400" dirty="0"/>
          </a:p>
          <a:p>
            <a:pPr marL="285750" indent="-285750">
              <a:buFont typeface="Wingdings" panose="05000000000000000000" pitchFamily="2" charset="2"/>
              <a:buChar char="ü"/>
            </a:pPr>
            <a:endParaRPr lang="en-US" sz="2400" dirty="0" smtClean="0"/>
          </a:p>
          <a:p>
            <a:pPr marL="285750" indent="-285750">
              <a:buFont typeface="Wingdings" panose="05000000000000000000" pitchFamily="2" charset="2"/>
              <a:buChar char="ü"/>
            </a:pPr>
            <a:r>
              <a:rPr lang="en-US" sz="2400" dirty="0" smtClean="0"/>
              <a:t>Increases </a:t>
            </a:r>
            <a:r>
              <a:rPr lang="en-US" sz="2400" dirty="0"/>
              <a:t>in </a:t>
            </a:r>
            <a:r>
              <a:rPr lang="en-US" sz="2400" dirty="0" smtClean="0"/>
              <a:t>uniforms and clothing </a:t>
            </a:r>
            <a:r>
              <a:rPr lang="en-US" sz="2400" dirty="0"/>
              <a:t>budget </a:t>
            </a:r>
            <a:r>
              <a:rPr lang="en-US" sz="2400" dirty="0" smtClean="0"/>
              <a:t> ($20K). </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Reduction in </a:t>
            </a:r>
            <a:r>
              <a:rPr lang="en-US" sz="2400" dirty="0" smtClean="0"/>
              <a:t>training budget, </a:t>
            </a:r>
            <a:r>
              <a:rPr lang="en-US" sz="2400" dirty="0"/>
              <a:t>Auto Extraction </a:t>
            </a:r>
            <a:r>
              <a:rPr lang="en-US" sz="2400" dirty="0" smtClean="0"/>
              <a:t>Courses not required in 2023 ($7K savings).</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smtClean="0"/>
              <a:t>Increases in vehicle repair, maintenance and fuel costs ($11K). </a:t>
            </a:r>
            <a:endParaRPr lang="en-US" sz="2400" dirty="0"/>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2556214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486560924"/>
              </p:ext>
            </p:extLst>
          </p:nvPr>
        </p:nvGraphicFramePr>
        <p:xfrm>
          <a:off x="1066801" y="3390900"/>
          <a:ext cx="11582399" cy="3107944"/>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latin typeface="+mj-lt"/>
                        </a:rPr>
                        <a:t>OPP</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rPr>
                        <a:t>$2,729,174</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rPr>
                        <a:t>$2,525,752</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rPr>
                        <a:t>($203,422)/ 7%</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677672">
                <a:tc>
                  <a:txBody>
                    <a:bodyPr/>
                    <a:lstStyle/>
                    <a:p>
                      <a:r>
                        <a:rPr lang="en-US" sz="3200" b="1" dirty="0" smtClean="0">
                          <a:solidFill>
                            <a:schemeClr val="tx1"/>
                          </a:solidFill>
                          <a:latin typeface="+mj-lt"/>
                          <a:cs typeface="Arial" panose="020B0604020202020204" pitchFamily="34" charset="0"/>
                        </a:rPr>
                        <a:t>PSB</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$36,585</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$39,414</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$2,829 / 8%</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3149815471"/>
                  </a:ext>
                </a:extLst>
              </a:tr>
              <a:tr h="677672">
                <a:tc>
                  <a:txBody>
                    <a:bodyPr/>
                    <a:lstStyle/>
                    <a:p>
                      <a:r>
                        <a:rPr lang="en-US" sz="3200" b="1" dirty="0" smtClean="0">
                          <a:solidFill>
                            <a:schemeClr val="tx1"/>
                          </a:solidFill>
                          <a:latin typeface="+mj-lt"/>
                          <a:cs typeface="Arial" panose="020B0604020202020204" pitchFamily="34" charset="0"/>
                        </a:rPr>
                        <a:t>OPP Facility</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$13,131</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$9,540</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(3,591) / 27%</a:t>
                      </a:r>
                      <a:endParaRPr lang="en-US" sz="3200" b="1" dirty="0">
                        <a:solidFill>
                          <a:schemeClr val="tx1"/>
                        </a:solidFill>
                        <a:latin typeface="+mj-lt"/>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26974838"/>
                  </a:ext>
                </a:extLst>
              </a:tr>
            </a:tbl>
          </a:graphicData>
        </a:graphic>
      </p:graphicFrame>
      <p:sp>
        <p:nvSpPr>
          <p:cNvPr id="9" name="Rectangle 8"/>
          <p:cNvSpPr/>
          <p:nvPr/>
        </p:nvSpPr>
        <p:spPr>
          <a:xfrm>
            <a:off x="2667000" y="6819900"/>
            <a:ext cx="9829800" cy="2492990"/>
          </a:xfrm>
          <a:prstGeom prst="rect">
            <a:avLst/>
          </a:prstGeom>
        </p:spPr>
        <p:txBody>
          <a:bodyPr wrap="square">
            <a:spAutoFit/>
          </a:bodyPr>
          <a:lstStyle/>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sz="2400" dirty="0" smtClean="0"/>
          </a:p>
          <a:p>
            <a:pPr marL="285750" indent="-285750">
              <a:buFont typeface="Wingdings" panose="05000000000000000000" pitchFamily="2" charset="2"/>
              <a:buChar char="ü"/>
            </a:pPr>
            <a:endParaRPr lang="en-US" sz="2400" dirty="0" smtClean="0"/>
          </a:p>
          <a:p>
            <a:pPr marL="285750" indent="-285750">
              <a:buFont typeface="Wingdings" panose="05000000000000000000" pitchFamily="2" charset="2"/>
              <a:buChar char="ü"/>
            </a:pPr>
            <a:r>
              <a:rPr lang="en-US" sz="2400" dirty="0" smtClean="0"/>
              <a:t>OPP Contract reduction due to the cancelation of the enhancement ($209K)</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smtClean="0"/>
              <a:t>Police Services Board budget has been finalized by the Board</a:t>
            </a:r>
            <a:endParaRPr lang="en-US" dirty="0"/>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1551102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581551921"/>
              </p:ext>
            </p:extLst>
          </p:nvPr>
        </p:nvGraphicFramePr>
        <p:xfrm>
          <a:off x="1066801" y="3390900"/>
          <a:ext cx="11582399" cy="2430272"/>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rPr>
                        <a:t>Engineering</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$2,138,380</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$2,203,325</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$64,945 / 3%</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r h="677672">
                <a:tc>
                  <a:txBody>
                    <a:bodyPr/>
                    <a:lstStyle/>
                    <a:p>
                      <a:pPr marL="0" algn="l" defTabSz="685800" rtl="0" eaLnBrk="1" latinLnBrk="0" hangingPunct="1"/>
                      <a:r>
                        <a:rPr lang="en-US" sz="3200" b="1" kern="1200" dirty="0" smtClean="0">
                          <a:solidFill>
                            <a:schemeClr val="tx1"/>
                          </a:solidFill>
                          <a:latin typeface="+mn-lt"/>
                          <a:ea typeface="+mn-ea"/>
                          <a:cs typeface="+mn-cs"/>
                        </a:rPr>
                        <a:t>Street</a:t>
                      </a:r>
                      <a:r>
                        <a:rPr lang="en-US" sz="3200" b="1" kern="1200" baseline="0" dirty="0" smtClean="0">
                          <a:solidFill>
                            <a:schemeClr val="tx1"/>
                          </a:solidFill>
                          <a:latin typeface="+mn-lt"/>
                          <a:ea typeface="+mn-ea"/>
                          <a:cs typeface="+mn-cs"/>
                        </a:rPr>
                        <a:t> Lights</a:t>
                      </a:r>
                      <a:endParaRPr lang="en-US" sz="3200" b="1"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$307,300</a:t>
                      </a:r>
                      <a:endParaRPr lang="en-US" sz="3200" b="1"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$301,500</a:t>
                      </a:r>
                      <a:endParaRPr lang="en-US" sz="3200" b="1" kern="1200" dirty="0">
                        <a:solidFill>
                          <a:schemeClr val="tx1"/>
                        </a:solidFill>
                        <a:latin typeface="+mn-lt"/>
                        <a:ea typeface="+mn-ea"/>
                        <a:cs typeface="+mn-cs"/>
                      </a:endParaRPr>
                    </a:p>
                  </a:txBody>
                  <a:tcPr>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($5,800) / 2%</a:t>
                      </a:r>
                      <a:endParaRPr lang="en-US" sz="3200" b="1" kern="1200" dirty="0">
                        <a:solidFill>
                          <a:schemeClr val="tx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1458004782"/>
                  </a:ext>
                </a:extLst>
              </a:tr>
            </a:tbl>
          </a:graphicData>
        </a:graphic>
      </p:graphicFrame>
      <p:sp>
        <p:nvSpPr>
          <p:cNvPr id="9" name="Rectangle 8"/>
          <p:cNvSpPr/>
          <p:nvPr/>
        </p:nvSpPr>
        <p:spPr>
          <a:xfrm>
            <a:off x="2667000" y="6057900"/>
            <a:ext cx="10134600" cy="3508653"/>
          </a:xfrm>
          <a:prstGeom prst="rect">
            <a:avLst/>
          </a:prstGeom>
        </p:spPr>
        <p:txBody>
          <a:bodyPr wrap="square">
            <a:spAutoFit/>
          </a:bodyPr>
          <a:lstStyle/>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sz="2400" dirty="0" smtClean="0"/>
              <a:t>Cost of living increases for staff</a:t>
            </a:r>
          </a:p>
          <a:p>
            <a:pPr marL="285750" indent="-285750">
              <a:buFont typeface="Wingdings" panose="05000000000000000000" pitchFamily="2" charset="2"/>
              <a:buChar char="ü"/>
            </a:pPr>
            <a:endParaRPr lang="en-US" sz="2400" dirty="0" smtClean="0"/>
          </a:p>
          <a:p>
            <a:pPr marL="285750" indent="-285750">
              <a:buFont typeface="Wingdings" panose="05000000000000000000" pitchFamily="2" charset="2"/>
              <a:buChar char="ü"/>
            </a:pPr>
            <a:r>
              <a:rPr lang="en-US" sz="2400" dirty="0" smtClean="0"/>
              <a:t>License engineer services ($20K) while filling Town Engineer vacancy </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smtClean="0"/>
              <a:t>Increased transfers to reserves according to the approved Asset Management Plan ($50K)</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endParaRPr lang="en-US" dirty="0"/>
          </a:p>
        </p:txBody>
      </p:sp>
    </p:spTree>
    <p:extLst>
      <p:ext uri="{BB962C8B-B14F-4D97-AF65-F5344CB8AC3E}">
        <p14:creationId xmlns:p14="http://schemas.microsoft.com/office/powerpoint/2010/main" val="3077129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952663952"/>
              </p:ext>
            </p:extLst>
          </p:nvPr>
        </p:nvGraphicFramePr>
        <p:xfrm>
          <a:off x="1066801" y="3390900"/>
          <a:ext cx="11582399" cy="1752600"/>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rPr>
                        <a:t>Public Works</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$1,857,264</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$2,071,327</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r>
                        <a:rPr lang="en-US" sz="3200" b="1" dirty="0" smtClean="0">
                          <a:solidFill>
                            <a:schemeClr val="tx1"/>
                          </a:solidFill>
                        </a:rPr>
                        <a:t>$214,063 / 11%</a:t>
                      </a:r>
                      <a:endParaRPr lang="en-US" sz="3200" b="1" dirty="0">
                        <a:solidFill>
                          <a:schemeClr val="tx1"/>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1" name="Rectangle 10"/>
          <p:cNvSpPr/>
          <p:nvPr/>
        </p:nvSpPr>
        <p:spPr>
          <a:xfrm>
            <a:off x="2666999" y="5175069"/>
            <a:ext cx="10390905" cy="4893647"/>
          </a:xfrm>
          <a:prstGeom prst="rect">
            <a:avLst/>
          </a:prstGeom>
        </p:spPr>
        <p:txBody>
          <a:bodyPr wrap="square">
            <a:spAutoFit/>
          </a:bodyPr>
          <a:lstStyle/>
          <a:p>
            <a:pPr marL="285750" indent="-285750">
              <a:buFont typeface="Wingdings" panose="05000000000000000000" pitchFamily="2" charset="2"/>
              <a:buChar char="ü"/>
            </a:pPr>
            <a:r>
              <a:rPr lang="en-US" sz="2400" dirty="0" smtClean="0"/>
              <a:t>Added one full time union position and 2 summer students. Cost of living increases.</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smtClean="0"/>
              <a:t>Increases in the cost of fuel and maintenance. Revised machine rates to include inflationary increases. </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smtClean="0"/>
              <a:t>Increased transfers to reserves per Asset Management recommendations  </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smtClean="0"/>
              <a:t>Sidewalks winter maintenance contact increase ($10K)</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smtClean="0"/>
              <a:t>Tree trimming / removal contract increase of $15,000</a:t>
            </a:r>
          </a:p>
          <a:p>
            <a:pPr marL="285750" indent="-285750">
              <a:buFont typeface="Wingdings" panose="05000000000000000000" pitchFamily="2" charset="2"/>
              <a:buChar char="ü"/>
            </a:pPr>
            <a:endParaRPr lang="en-US" sz="2400" dirty="0"/>
          </a:p>
          <a:p>
            <a:pPr marL="285750" indent="-285750">
              <a:buFont typeface="Wingdings" panose="05000000000000000000" pitchFamily="2" charset="2"/>
              <a:buChar char="ü"/>
            </a:pPr>
            <a:r>
              <a:rPr lang="en-US" sz="2400" dirty="0"/>
              <a:t>Inflationary increases to the cost of salt / </a:t>
            </a:r>
            <a:r>
              <a:rPr lang="en-US" sz="2400" dirty="0" smtClean="0"/>
              <a:t>sand ($11K)</a:t>
            </a:r>
            <a:endParaRPr lang="en-US" dirty="0"/>
          </a:p>
        </p:txBody>
      </p:sp>
    </p:spTree>
    <p:extLst>
      <p:ext uri="{BB962C8B-B14F-4D97-AF65-F5344CB8AC3E}">
        <p14:creationId xmlns:p14="http://schemas.microsoft.com/office/powerpoint/2010/main" val="3978227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656422473"/>
              </p:ext>
            </p:extLst>
          </p:nvPr>
        </p:nvGraphicFramePr>
        <p:xfrm>
          <a:off x="1066801" y="3390900"/>
          <a:ext cx="11582399" cy="4174744"/>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rPr>
                        <a:t>Parks Admin</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$203,181</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$185,300</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($17,881)/ 9%</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77672">
                <a:tc>
                  <a:txBody>
                    <a:bodyPr/>
                    <a:lstStyle/>
                    <a:p>
                      <a:pPr marL="0" algn="l" defTabSz="685800" rtl="0" eaLnBrk="1" latinLnBrk="0" hangingPunct="1"/>
                      <a:r>
                        <a:rPr lang="en-US" sz="3200" b="1" kern="1200" dirty="0" smtClean="0">
                          <a:solidFill>
                            <a:schemeClr val="tx1"/>
                          </a:solidFill>
                          <a:latin typeface="+mn-lt"/>
                          <a:ea typeface="+mn-ea"/>
                          <a:cs typeface="+mn-cs"/>
                        </a:rPr>
                        <a:t>Arena</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$479,801</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$668,483</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$188,682 / 39%</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8004782"/>
                  </a:ext>
                </a:extLst>
              </a:tr>
              <a:tr h="677672">
                <a:tc>
                  <a:txBody>
                    <a:bodyPr/>
                    <a:lstStyle/>
                    <a:p>
                      <a:pPr marL="0" algn="l" defTabSz="685800" rtl="0" eaLnBrk="1" latinLnBrk="0" hangingPunct="1"/>
                      <a:r>
                        <a:rPr lang="en-US" sz="3200" b="1" kern="1200" dirty="0" smtClean="0">
                          <a:solidFill>
                            <a:schemeClr val="tx1"/>
                          </a:solidFill>
                          <a:latin typeface="+mn-lt"/>
                          <a:ea typeface="+mn-ea"/>
                          <a:cs typeface="+mn-cs"/>
                        </a:rPr>
                        <a:t>Parks </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$949,421</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$932,450</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($16,971) / 2%</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92874565"/>
                  </a:ext>
                </a:extLst>
              </a:tr>
              <a:tr h="677672">
                <a:tc>
                  <a:txBody>
                    <a:bodyPr/>
                    <a:lstStyle/>
                    <a:p>
                      <a:pPr marL="0" algn="l" defTabSz="685800" rtl="0" eaLnBrk="1" latinLnBrk="0" hangingPunct="1"/>
                      <a:r>
                        <a:rPr lang="en-US" sz="3200" b="1" kern="1200" dirty="0" smtClean="0">
                          <a:solidFill>
                            <a:schemeClr val="tx1"/>
                          </a:solidFill>
                          <a:latin typeface="+mn-lt"/>
                          <a:ea typeface="+mn-ea"/>
                          <a:cs typeface="+mn-cs"/>
                        </a:rPr>
                        <a:t>Seniors Centre</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$281,882</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$318,580</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$36,698 / 13%</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33384808"/>
                  </a:ext>
                </a:extLst>
              </a:tr>
            </a:tbl>
          </a:graphicData>
        </a:graphic>
      </p:graphicFrame>
      <p:sp>
        <p:nvSpPr>
          <p:cNvPr id="11" name="Rectangle 10"/>
          <p:cNvSpPr/>
          <p:nvPr/>
        </p:nvSpPr>
        <p:spPr>
          <a:xfrm>
            <a:off x="1219200" y="7429500"/>
            <a:ext cx="11838705" cy="2523768"/>
          </a:xfrm>
          <a:prstGeom prst="rect">
            <a:avLst/>
          </a:prstGeom>
        </p:spPr>
        <p:txBody>
          <a:bodyPr wrap="square">
            <a:spAutoFit/>
          </a:bodyPr>
          <a:lstStyle/>
          <a:p>
            <a:pPr marL="285750" indent="-285750">
              <a:buFont typeface="Wingdings" panose="05000000000000000000" pitchFamily="2" charset="2"/>
              <a:buChar char="ü"/>
            </a:pPr>
            <a:endParaRPr lang="en-US" dirty="0"/>
          </a:p>
          <a:p>
            <a:pPr marL="285750" indent="-285750">
              <a:spcBef>
                <a:spcPts val="600"/>
              </a:spcBef>
              <a:buFont typeface="Wingdings" panose="05000000000000000000" pitchFamily="2" charset="2"/>
              <a:buChar char="ü"/>
            </a:pPr>
            <a:r>
              <a:rPr lang="en-US" sz="2300" dirty="0" smtClean="0"/>
              <a:t>End </a:t>
            </a:r>
            <a:r>
              <a:rPr lang="en-US" sz="2300" dirty="0"/>
              <a:t>of contract - COVID-19 vaccine </a:t>
            </a:r>
            <a:r>
              <a:rPr lang="en-US" sz="2300" dirty="0" smtClean="0"/>
              <a:t>screeners ($40K savings)</a:t>
            </a:r>
          </a:p>
          <a:p>
            <a:pPr marL="285750" indent="-285750">
              <a:spcBef>
                <a:spcPts val="600"/>
              </a:spcBef>
              <a:buFont typeface="Wingdings" panose="05000000000000000000" pitchFamily="2" charset="2"/>
              <a:buChar char="ü"/>
            </a:pPr>
            <a:r>
              <a:rPr lang="en-US" sz="2300" dirty="0" smtClean="0"/>
              <a:t>Staff training savings ($11K)</a:t>
            </a:r>
          </a:p>
          <a:p>
            <a:pPr marL="285750" indent="-285750">
              <a:spcBef>
                <a:spcPts val="600"/>
              </a:spcBef>
              <a:buFont typeface="Wingdings" panose="05000000000000000000" pitchFamily="2" charset="2"/>
              <a:buChar char="ü"/>
            </a:pPr>
            <a:r>
              <a:rPr lang="en-US" sz="2300" dirty="0" smtClean="0"/>
              <a:t>Rising fuel prices </a:t>
            </a:r>
          </a:p>
          <a:p>
            <a:pPr marL="285750" indent="-285750">
              <a:spcBef>
                <a:spcPts val="600"/>
              </a:spcBef>
              <a:buFont typeface="Wingdings" panose="05000000000000000000" pitchFamily="2" charset="2"/>
              <a:buChar char="ü"/>
            </a:pPr>
            <a:r>
              <a:rPr lang="en-US" sz="2300" dirty="0"/>
              <a:t>Increased transfers to the </a:t>
            </a:r>
            <a:r>
              <a:rPr lang="en-US" sz="2300" dirty="0" smtClean="0"/>
              <a:t>MURC reserve </a:t>
            </a:r>
            <a:r>
              <a:rPr lang="en-US" sz="2300" dirty="0"/>
              <a:t>based on the 10 yr. capital forecast </a:t>
            </a:r>
            <a:r>
              <a:rPr lang="en-US" sz="2300" dirty="0" smtClean="0"/>
              <a:t>($180K)</a:t>
            </a:r>
          </a:p>
          <a:p>
            <a:pPr marL="285750" indent="-285750">
              <a:spcBef>
                <a:spcPts val="600"/>
              </a:spcBef>
              <a:buFont typeface="Wingdings" panose="05000000000000000000" pitchFamily="2" charset="2"/>
              <a:buChar char="ü"/>
            </a:pPr>
            <a:r>
              <a:rPr lang="en-US" sz="2300" dirty="0" smtClean="0"/>
              <a:t>Increased </a:t>
            </a:r>
            <a:r>
              <a:rPr lang="en-US" sz="2300" dirty="0"/>
              <a:t>transfers to </a:t>
            </a:r>
            <a:r>
              <a:rPr lang="en-US" sz="2300" dirty="0" smtClean="0"/>
              <a:t>reserves for Senior Center based </a:t>
            </a:r>
            <a:r>
              <a:rPr lang="en-US" sz="2300" dirty="0"/>
              <a:t>on </a:t>
            </a:r>
            <a:r>
              <a:rPr lang="en-US" sz="2300" dirty="0" smtClean="0"/>
              <a:t>the facility assessment report ($25K)</a:t>
            </a:r>
            <a:endParaRPr lang="en-US" sz="2300" dirty="0"/>
          </a:p>
        </p:txBody>
      </p:sp>
    </p:spTree>
    <p:extLst>
      <p:ext uri="{BB962C8B-B14F-4D97-AF65-F5344CB8AC3E}">
        <p14:creationId xmlns:p14="http://schemas.microsoft.com/office/powerpoint/2010/main" val="4262246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076835644"/>
              </p:ext>
            </p:extLst>
          </p:nvPr>
        </p:nvGraphicFramePr>
        <p:xfrm>
          <a:off x="1066801" y="3390900"/>
          <a:ext cx="11582399" cy="4174744"/>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rPr>
                        <a:t>VPCC</a:t>
                      </a:r>
                      <a:r>
                        <a:rPr lang="en-US" sz="3200" b="1" baseline="0" dirty="0" smtClean="0">
                          <a:solidFill>
                            <a:schemeClr val="tx1"/>
                          </a:solidFill>
                        </a:rPr>
                        <a:t> Admin</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$91,366</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$230,782</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$139,416 / 153%</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77672">
                <a:tc>
                  <a:txBody>
                    <a:bodyPr/>
                    <a:lstStyle/>
                    <a:p>
                      <a:pPr marL="0" algn="l" defTabSz="685800" rtl="0" eaLnBrk="1" latinLnBrk="0" hangingPunct="1"/>
                      <a:r>
                        <a:rPr lang="en-US" sz="3200" b="1" kern="1200" dirty="0" smtClean="0">
                          <a:solidFill>
                            <a:schemeClr val="tx1"/>
                          </a:solidFill>
                          <a:latin typeface="+mn-lt"/>
                          <a:ea typeface="+mn-ea"/>
                          <a:cs typeface="+mn-cs"/>
                        </a:rPr>
                        <a:t>Aquatics</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$154,310</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$257,065</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$102,755 / 67%</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58004782"/>
                  </a:ext>
                </a:extLst>
              </a:tr>
              <a:tr h="677672">
                <a:tc>
                  <a:txBody>
                    <a:bodyPr/>
                    <a:lstStyle/>
                    <a:p>
                      <a:pPr marL="0" algn="l" defTabSz="685800" rtl="0" eaLnBrk="1" latinLnBrk="0" hangingPunct="1"/>
                      <a:r>
                        <a:rPr lang="en-US" sz="3200" b="1" kern="1200" dirty="0" smtClean="0">
                          <a:solidFill>
                            <a:schemeClr val="tx1"/>
                          </a:solidFill>
                          <a:latin typeface="+mn-lt"/>
                          <a:ea typeface="+mn-ea"/>
                          <a:cs typeface="+mn-cs"/>
                        </a:rPr>
                        <a:t>Fitness</a:t>
                      </a:r>
                      <a:r>
                        <a:rPr lang="en-US" sz="3200" b="1" kern="1200" baseline="0" dirty="0" smtClean="0">
                          <a:solidFill>
                            <a:schemeClr val="tx1"/>
                          </a:solidFill>
                          <a:latin typeface="+mn-lt"/>
                          <a:ea typeface="+mn-ea"/>
                          <a:cs typeface="+mn-cs"/>
                        </a:rPr>
                        <a:t> &amp; Programs</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$301,862</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$379,054</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$77,192 / 26%</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92874565"/>
                  </a:ext>
                </a:extLst>
              </a:tr>
              <a:tr h="677672">
                <a:tc>
                  <a:txBody>
                    <a:bodyPr/>
                    <a:lstStyle/>
                    <a:p>
                      <a:pPr marL="0" algn="l" defTabSz="685800" rtl="0" eaLnBrk="1" latinLnBrk="0" hangingPunct="1"/>
                      <a:r>
                        <a:rPr lang="en-US" sz="3200" b="1" kern="1200" dirty="0" smtClean="0">
                          <a:solidFill>
                            <a:schemeClr val="tx1"/>
                          </a:solidFill>
                          <a:latin typeface="+mn-lt"/>
                          <a:ea typeface="+mn-ea"/>
                          <a:cs typeface="+mn-cs"/>
                        </a:rPr>
                        <a:t>VPCC Facility</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$658,233</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$610,565</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marL="0" algn="l" defTabSz="685800" rtl="0" eaLnBrk="1" latinLnBrk="0" hangingPunct="1"/>
                      <a:r>
                        <a:rPr lang="en-US" sz="3200" b="1" kern="1200" dirty="0" smtClean="0">
                          <a:solidFill>
                            <a:schemeClr val="tx1"/>
                          </a:solidFill>
                          <a:latin typeface="+mn-lt"/>
                          <a:ea typeface="+mn-ea"/>
                          <a:cs typeface="+mn-cs"/>
                        </a:rPr>
                        <a:t>($47,668)</a:t>
                      </a:r>
                      <a:r>
                        <a:rPr lang="en-US" sz="3200" b="1" kern="1200" baseline="0" dirty="0" smtClean="0">
                          <a:solidFill>
                            <a:schemeClr val="tx1"/>
                          </a:solidFill>
                          <a:latin typeface="+mn-lt"/>
                          <a:ea typeface="+mn-ea"/>
                          <a:cs typeface="+mn-cs"/>
                        </a:rPr>
                        <a:t> / 7%</a:t>
                      </a:r>
                      <a:endParaRPr lang="en-US" sz="3200" b="1" kern="1200" dirty="0">
                        <a:solidFill>
                          <a:schemeClr val="tx1"/>
                        </a:solidFill>
                        <a:latin typeface="+mn-lt"/>
                        <a:ea typeface="+mn-ea"/>
                        <a:cs typeface="+mn-cs"/>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733384808"/>
                  </a:ext>
                </a:extLst>
              </a:tr>
            </a:tbl>
          </a:graphicData>
        </a:graphic>
      </p:graphicFrame>
      <p:sp>
        <p:nvSpPr>
          <p:cNvPr id="9" name="Rectangle 8"/>
          <p:cNvSpPr/>
          <p:nvPr/>
        </p:nvSpPr>
        <p:spPr>
          <a:xfrm>
            <a:off x="1295401" y="7658100"/>
            <a:ext cx="11887200" cy="2492990"/>
          </a:xfrm>
          <a:prstGeom prst="rect">
            <a:avLst/>
          </a:prstGeom>
        </p:spPr>
        <p:txBody>
          <a:bodyPr wrap="square">
            <a:spAutoFit/>
          </a:bodyPr>
          <a:lstStyle/>
          <a:p>
            <a:pPr marL="365760" indent="-285750">
              <a:spcBef>
                <a:spcPts val="1200"/>
              </a:spcBef>
              <a:buFont typeface="Wingdings" panose="05000000000000000000" pitchFamily="2" charset="2"/>
              <a:buChar char="ü"/>
            </a:pPr>
            <a:r>
              <a:rPr lang="en-US" sz="2100" dirty="0" smtClean="0"/>
              <a:t>Fully recover </a:t>
            </a:r>
            <a:r>
              <a:rPr lang="en-US" sz="2100" dirty="0"/>
              <a:t>from the pandemic and grow community services revenues to pre pandemic levels. </a:t>
            </a:r>
            <a:endParaRPr lang="en-US" sz="2100" dirty="0" smtClean="0"/>
          </a:p>
          <a:p>
            <a:pPr marL="365760" indent="-285750">
              <a:spcBef>
                <a:spcPts val="1200"/>
              </a:spcBef>
              <a:buFont typeface="Wingdings" panose="05000000000000000000" pitchFamily="2" charset="2"/>
              <a:buChar char="ü"/>
            </a:pPr>
            <a:r>
              <a:rPr lang="en-US" sz="2100" dirty="0" smtClean="0"/>
              <a:t>New </a:t>
            </a:r>
            <a:r>
              <a:rPr lang="en-US" sz="2100" dirty="0"/>
              <a:t>full time position - Admin Staff Manager. This position was approved by Council </a:t>
            </a:r>
            <a:r>
              <a:rPr lang="en-US" sz="2100" dirty="0" smtClean="0"/>
              <a:t>through </a:t>
            </a:r>
            <a:r>
              <a:rPr lang="en-US" sz="2100" dirty="0"/>
              <a:t>the reorganization of the VPCC </a:t>
            </a:r>
            <a:r>
              <a:rPr lang="en-US" sz="2100" dirty="0" smtClean="0"/>
              <a:t>structure</a:t>
            </a:r>
            <a:r>
              <a:rPr lang="en-US" sz="2100" dirty="0"/>
              <a:t>. </a:t>
            </a:r>
            <a:r>
              <a:rPr lang="en-US" sz="2100" dirty="0" smtClean="0"/>
              <a:t>Additional part </a:t>
            </a:r>
            <a:r>
              <a:rPr lang="en-US" sz="2100" dirty="0"/>
              <a:t>time </a:t>
            </a:r>
            <a:r>
              <a:rPr lang="en-US" sz="2100" dirty="0" smtClean="0"/>
              <a:t>staff for Aquatics, Fitness and General </a:t>
            </a:r>
            <a:r>
              <a:rPr lang="en-US" sz="2100" dirty="0"/>
              <a:t>Programs (equivalent of 1 FTE). Includes wage increases and OMERS for part-time staff.	</a:t>
            </a:r>
            <a:endParaRPr lang="en-US" sz="2100" dirty="0" smtClean="0"/>
          </a:p>
          <a:p>
            <a:pPr marL="365760" indent="-285750">
              <a:spcBef>
                <a:spcPts val="1200"/>
              </a:spcBef>
              <a:buFont typeface="Wingdings" panose="05000000000000000000" pitchFamily="2" charset="2"/>
              <a:buChar char="ü"/>
            </a:pPr>
            <a:r>
              <a:rPr lang="en-US" sz="2100" dirty="0" smtClean="0"/>
              <a:t>Upgrade training supplies for the Aquatics and other programs.</a:t>
            </a:r>
          </a:p>
          <a:p>
            <a:pPr marL="365760" indent="-285750">
              <a:spcBef>
                <a:spcPts val="1200"/>
              </a:spcBef>
              <a:buFont typeface="Wingdings" panose="05000000000000000000" pitchFamily="2" charset="2"/>
              <a:buChar char="ü"/>
            </a:pPr>
            <a:r>
              <a:rPr lang="en-US" sz="2100" dirty="0" smtClean="0"/>
              <a:t>Inflationary increases in equipment and building maintains contracts  ($28K)</a:t>
            </a:r>
          </a:p>
        </p:txBody>
      </p:sp>
    </p:spTree>
    <p:extLst>
      <p:ext uri="{BB962C8B-B14F-4D97-AF65-F5344CB8AC3E}">
        <p14:creationId xmlns:p14="http://schemas.microsoft.com/office/powerpoint/2010/main" val="2992729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75406391"/>
              </p:ext>
            </p:extLst>
          </p:nvPr>
        </p:nvGraphicFramePr>
        <p:xfrm>
          <a:off x="1066801" y="3390900"/>
          <a:ext cx="11582399" cy="2819400"/>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latin typeface="+mj-lt"/>
                          <a:cs typeface="+mn-cs"/>
                        </a:rPr>
                        <a:t>Fusion</a:t>
                      </a:r>
                      <a:r>
                        <a:rPr lang="en-US" sz="3200" b="1" baseline="0" dirty="0" smtClean="0">
                          <a:solidFill>
                            <a:schemeClr val="tx1"/>
                          </a:solidFill>
                          <a:latin typeface="+mj-lt"/>
                          <a:cs typeface="+mn-cs"/>
                        </a:rPr>
                        <a:t> Programs</a:t>
                      </a:r>
                      <a:endParaRPr lang="en-US" sz="3200" b="1" dirty="0">
                        <a:solidFill>
                          <a:schemeClr val="tx1"/>
                        </a:solidFill>
                        <a:latin typeface="+mj-lt"/>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latin typeface="+mj-lt"/>
                        </a:rPr>
                        <a:t>$427,318</a:t>
                      </a:r>
                      <a:endParaRPr lang="en-US" sz="3200" b="1" dirty="0">
                        <a:solidFill>
                          <a:schemeClr val="tx1"/>
                        </a:solidFill>
                        <a:latin typeface="+mj-lt"/>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latin typeface="+mj-lt"/>
                        </a:rPr>
                        <a:t>$504,805</a:t>
                      </a:r>
                      <a:endParaRPr lang="en-US" sz="3200" b="1" dirty="0">
                        <a:solidFill>
                          <a:schemeClr val="tx1"/>
                        </a:solidFill>
                        <a:latin typeface="+mj-lt"/>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latin typeface="+mj-lt"/>
                        </a:rPr>
                        <a:t>$77,487 / 18%</a:t>
                      </a:r>
                      <a:endParaRPr lang="en-US" sz="3200" b="1" dirty="0">
                        <a:solidFill>
                          <a:schemeClr val="tx1"/>
                        </a:solidFill>
                        <a:latin typeface="+mj-lt"/>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77672">
                <a:tc>
                  <a:txBody>
                    <a:bodyPr/>
                    <a:lstStyle/>
                    <a:p>
                      <a:r>
                        <a:rPr lang="en-US" sz="3200" b="1" dirty="0" smtClean="0">
                          <a:solidFill>
                            <a:schemeClr val="tx1"/>
                          </a:solidFill>
                          <a:latin typeface="+mj-lt"/>
                          <a:cs typeface="Arial" panose="020B0604020202020204" pitchFamily="34" charset="0"/>
                        </a:rPr>
                        <a:t>Fusion Facility</a:t>
                      </a:r>
                      <a:endParaRPr lang="en-US" sz="3200" b="1" dirty="0">
                        <a:solidFill>
                          <a:schemeClr val="tx1"/>
                        </a:solidFill>
                        <a:latin typeface="+mj-lt"/>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$113,168</a:t>
                      </a:r>
                      <a:endParaRPr lang="en-US" sz="3200" b="1" dirty="0">
                        <a:solidFill>
                          <a:schemeClr val="tx1"/>
                        </a:solidFill>
                        <a:latin typeface="+mj-lt"/>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$213,874</a:t>
                      </a:r>
                      <a:endParaRPr lang="en-US" sz="3200" b="1" dirty="0">
                        <a:solidFill>
                          <a:schemeClr val="tx1"/>
                        </a:solidFill>
                        <a:latin typeface="+mj-lt"/>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latin typeface="+mj-lt"/>
                          <a:cs typeface="Arial" panose="020B0604020202020204" pitchFamily="34" charset="0"/>
                        </a:rPr>
                        <a:t>$100,706 / 89%</a:t>
                      </a:r>
                      <a:endParaRPr lang="en-US" sz="3200" b="1" dirty="0">
                        <a:solidFill>
                          <a:schemeClr val="tx1"/>
                        </a:solidFill>
                        <a:latin typeface="+mj-lt"/>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23872965"/>
                  </a:ext>
                </a:extLst>
              </a:tr>
            </a:tbl>
          </a:graphicData>
        </a:graphic>
      </p:graphicFrame>
      <p:sp>
        <p:nvSpPr>
          <p:cNvPr id="11" name="Rectangle 10"/>
          <p:cNvSpPr/>
          <p:nvPr/>
        </p:nvSpPr>
        <p:spPr>
          <a:xfrm>
            <a:off x="2590799" y="6438900"/>
            <a:ext cx="10467105" cy="3877985"/>
          </a:xfrm>
          <a:prstGeom prst="rect">
            <a:avLst/>
          </a:prstGeom>
        </p:spPr>
        <p:txBody>
          <a:bodyPr wrap="square">
            <a:spAutoFit/>
          </a:bodyPr>
          <a:lstStyle/>
          <a:p>
            <a:pPr marL="285750" indent="-285750">
              <a:spcBef>
                <a:spcPts val="600"/>
              </a:spcBef>
              <a:buFont typeface="Wingdings" panose="05000000000000000000" pitchFamily="2" charset="2"/>
              <a:buChar char="ü"/>
            </a:pPr>
            <a:r>
              <a:rPr lang="en-US" sz="2400" dirty="0" smtClean="0"/>
              <a:t>Reduction in donations budget (United Way)</a:t>
            </a:r>
          </a:p>
          <a:p>
            <a:pPr marL="285750" indent="-285750">
              <a:spcBef>
                <a:spcPts val="600"/>
              </a:spcBef>
              <a:buFont typeface="Wingdings" panose="05000000000000000000" pitchFamily="2" charset="2"/>
              <a:buChar char="ü"/>
            </a:pPr>
            <a:endParaRPr lang="en-US" sz="2400" dirty="0" smtClean="0"/>
          </a:p>
          <a:p>
            <a:pPr marL="285750" indent="-285750">
              <a:spcBef>
                <a:spcPts val="600"/>
              </a:spcBef>
              <a:buFont typeface="Wingdings" panose="05000000000000000000" pitchFamily="2" charset="2"/>
              <a:buChar char="ü"/>
            </a:pPr>
            <a:r>
              <a:rPr lang="en-US" sz="2400" dirty="0" smtClean="0"/>
              <a:t>Cost of living increases </a:t>
            </a:r>
          </a:p>
          <a:p>
            <a:pPr marL="285750" indent="-285750">
              <a:spcBef>
                <a:spcPts val="600"/>
              </a:spcBef>
              <a:buFont typeface="Wingdings" panose="05000000000000000000" pitchFamily="2" charset="2"/>
              <a:buChar char="ü"/>
            </a:pPr>
            <a:endParaRPr lang="en-US" sz="2400" dirty="0" smtClean="0"/>
          </a:p>
          <a:p>
            <a:pPr marL="285750" indent="-285750">
              <a:spcBef>
                <a:spcPts val="600"/>
              </a:spcBef>
              <a:buFont typeface="Wingdings" panose="05000000000000000000" pitchFamily="2" charset="2"/>
              <a:buChar char="ü"/>
            </a:pPr>
            <a:r>
              <a:rPr lang="en-US" sz="2400" dirty="0"/>
              <a:t>Increased cost of program supplies (art program, groceries for culinary program, sports equipment etc.) 	</a:t>
            </a:r>
            <a:endParaRPr lang="en-US" sz="2400" dirty="0" smtClean="0"/>
          </a:p>
          <a:p>
            <a:pPr marL="285750" indent="-285750">
              <a:spcBef>
                <a:spcPts val="600"/>
              </a:spcBef>
              <a:buFont typeface="Wingdings" panose="05000000000000000000" pitchFamily="2" charset="2"/>
              <a:buChar char="ü"/>
            </a:pPr>
            <a:endParaRPr lang="en-US" sz="2400" dirty="0" smtClean="0"/>
          </a:p>
          <a:p>
            <a:pPr marL="285750" indent="-285750">
              <a:spcBef>
                <a:spcPts val="600"/>
              </a:spcBef>
              <a:buFont typeface="Wingdings" panose="05000000000000000000" pitchFamily="2" charset="2"/>
              <a:buChar char="ü"/>
            </a:pPr>
            <a:r>
              <a:rPr lang="en-US" sz="2400" dirty="0" smtClean="0"/>
              <a:t>Increase in transfers to reserves as per the Asset Management recommendations ($100K)</a:t>
            </a:r>
            <a:endParaRPr lang="en-US" dirty="0"/>
          </a:p>
        </p:txBody>
      </p:sp>
    </p:spTree>
    <p:extLst>
      <p:ext uri="{BB962C8B-B14F-4D97-AF65-F5344CB8AC3E}">
        <p14:creationId xmlns:p14="http://schemas.microsoft.com/office/powerpoint/2010/main" val="255473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3124200" y="1610591"/>
            <a:ext cx="8343900" cy="1015663"/>
          </a:xfrm>
          <a:prstGeom prst="rect">
            <a:avLst/>
          </a:prstGeom>
          <a:noFill/>
        </p:spPr>
        <p:txBody>
          <a:bodyPr wrap="square" rtlCol="0">
            <a:spAutoFit/>
          </a:bodyPr>
          <a:lstStyle/>
          <a:p>
            <a:pPr algn="ctr"/>
            <a:r>
              <a:rPr lang="en-US" sz="6000" b="1" dirty="0" smtClean="0">
                <a:solidFill>
                  <a:schemeClr val="bg1"/>
                </a:solidFill>
              </a:rPr>
              <a:t>2023 </a:t>
            </a:r>
            <a:r>
              <a:rPr lang="en-US" sz="6000" b="1" dirty="0">
                <a:solidFill>
                  <a:schemeClr val="bg1"/>
                </a:solidFill>
              </a:rPr>
              <a:t>Budget Process</a:t>
            </a:r>
            <a:endParaRPr lang="en-US" sz="6000" dirty="0">
              <a:solidFill>
                <a:schemeClr val="bg1"/>
              </a:solidFill>
            </a:endParaRPr>
          </a:p>
        </p:txBody>
      </p:sp>
      <p:graphicFrame>
        <p:nvGraphicFramePr>
          <p:cNvPr id="11" name="Content Placeholder 3"/>
          <p:cNvGraphicFramePr>
            <a:graphicFrameLocks/>
          </p:cNvGraphicFramePr>
          <p:nvPr>
            <p:extLst>
              <p:ext uri="{D42A27DB-BD31-4B8C-83A1-F6EECF244321}">
                <p14:modId xmlns:p14="http://schemas.microsoft.com/office/powerpoint/2010/main" val="554111836"/>
              </p:ext>
            </p:extLst>
          </p:nvPr>
        </p:nvGraphicFramePr>
        <p:xfrm>
          <a:off x="1219200" y="3053921"/>
          <a:ext cx="11963400" cy="6432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962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552998233"/>
              </p:ext>
            </p:extLst>
          </p:nvPr>
        </p:nvGraphicFramePr>
        <p:xfrm>
          <a:off x="1066801" y="3390900"/>
          <a:ext cx="11582399" cy="1752600"/>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rPr>
                        <a:t>Museum</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$200,662</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$293,027</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$92,365/ 46%</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11" name="Rectangle 10"/>
          <p:cNvSpPr/>
          <p:nvPr/>
        </p:nvSpPr>
        <p:spPr>
          <a:xfrm>
            <a:off x="2741089" y="5981700"/>
            <a:ext cx="10316816" cy="1985159"/>
          </a:xfrm>
          <a:prstGeom prst="rect">
            <a:avLst/>
          </a:prstGeom>
        </p:spPr>
        <p:txBody>
          <a:bodyPr wrap="square">
            <a:spAutoFit/>
          </a:bodyPr>
          <a:lstStyle/>
          <a:p>
            <a:r>
              <a:rPr lang="en-US" dirty="0"/>
              <a:t>	</a:t>
            </a:r>
          </a:p>
          <a:p>
            <a:pPr marL="285750" indent="-285750">
              <a:spcBef>
                <a:spcPts val="600"/>
              </a:spcBef>
              <a:buFont typeface="Wingdings" panose="05000000000000000000" pitchFamily="2" charset="2"/>
              <a:buChar char="ü"/>
            </a:pPr>
            <a:r>
              <a:rPr lang="en-US" sz="2400" dirty="0"/>
              <a:t>Add one full time position - Assistant Curator, cost of living increases, OMERS for part time </a:t>
            </a:r>
            <a:r>
              <a:rPr lang="en-US" sz="2400" dirty="0" smtClean="0"/>
              <a:t>staff</a:t>
            </a:r>
          </a:p>
          <a:p>
            <a:pPr marL="285750" indent="-285750">
              <a:spcBef>
                <a:spcPts val="600"/>
              </a:spcBef>
              <a:buFont typeface="Wingdings" panose="05000000000000000000" pitchFamily="2" charset="2"/>
              <a:buChar char="ü"/>
            </a:pPr>
            <a:r>
              <a:rPr lang="en-US" sz="2400" dirty="0" smtClean="0"/>
              <a:t>Special project – video content to promote tourism ($10K)</a:t>
            </a:r>
          </a:p>
          <a:p>
            <a:pPr marL="285750" indent="-285750">
              <a:spcBef>
                <a:spcPts val="600"/>
              </a:spcBef>
              <a:buFont typeface="Wingdings" panose="05000000000000000000" pitchFamily="2" charset="2"/>
              <a:buChar char="ü"/>
            </a:pPr>
            <a:endParaRPr lang="en-US" dirty="0"/>
          </a:p>
        </p:txBody>
      </p:sp>
    </p:spTree>
    <p:extLst>
      <p:ext uri="{BB962C8B-B14F-4D97-AF65-F5344CB8AC3E}">
        <p14:creationId xmlns:p14="http://schemas.microsoft.com/office/powerpoint/2010/main" val="1944483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a:solidFill>
                  <a:schemeClr val="bg1"/>
                </a:solidFill>
              </a:rPr>
              <a:t>Departmental</a:t>
            </a:r>
            <a:r>
              <a:rPr lang="en-US" sz="6000" b="1" dirty="0">
                <a:solidFill>
                  <a:srgbClr val="D6A202"/>
                </a:solidFill>
              </a:rPr>
              <a:t> </a:t>
            </a:r>
            <a:r>
              <a:rPr lang="en-US" sz="6000" b="1" dirty="0">
                <a:solidFill>
                  <a:schemeClr val="bg1"/>
                </a:solidFill>
              </a:rPr>
              <a:t>Highlights</a:t>
            </a:r>
            <a:endParaRPr lang="en-US" sz="6000" dirty="0">
              <a:solidFill>
                <a:schemeClr val="bg1"/>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852111954"/>
              </p:ext>
            </p:extLst>
          </p:nvPr>
        </p:nvGraphicFramePr>
        <p:xfrm>
          <a:off x="1066801" y="3390900"/>
          <a:ext cx="11582399" cy="1752600"/>
        </p:xfrm>
        <a:graphic>
          <a:graphicData uri="http://schemas.openxmlformats.org/drawingml/2006/table">
            <a:tbl>
              <a:tblPr firstRow="1" lastRow="1" bandRow="1">
                <a:tableStyleId>{8FD4443E-F989-4FC4-A0C8-D5A2AF1F390B}</a:tableStyleId>
              </a:tblPr>
              <a:tblGrid>
                <a:gridCol w="2597922">
                  <a:extLst>
                    <a:ext uri="{9D8B030D-6E8A-4147-A177-3AD203B41FA5}">
                      <a16:colId xmlns:a16="http://schemas.microsoft.com/office/drawing/2014/main" val="20000"/>
                    </a:ext>
                  </a:extLst>
                </a:gridCol>
                <a:gridCol w="2814415">
                  <a:extLst>
                    <a:ext uri="{9D8B030D-6E8A-4147-A177-3AD203B41FA5}">
                      <a16:colId xmlns:a16="http://schemas.microsoft.com/office/drawing/2014/main" val="20001"/>
                    </a:ext>
                  </a:extLst>
                </a:gridCol>
                <a:gridCol w="2814415">
                  <a:extLst>
                    <a:ext uri="{9D8B030D-6E8A-4147-A177-3AD203B41FA5}">
                      <a16:colId xmlns:a16="http://schemas.microsoft.com/office/drawing/2014/main" val="20002"/>
                    </a:ext>
                  </a:extLst>
                </a:gridCol>
                <a:gridCol w="3355647">
                  <a:extLst>
                    <a:ext uri="{9D8B030D-6E8A-4147-A177-3AD203B41FA5}">
                      <a16:colId xmlns:a16="http://schemas.microsoft.com/office/drawing/2014/main" val="20003"/>
                    </a:ext>
                  </a:extLst>
                </a:gridCol>
              </a:tblGrid>
              <a:tr h="1074928">
                <a:tc>
                  <a:txBody>
                    <a:bodyPr/>
                    <a:lstStyle/>
                    <a:p>
                      <a:pPr marL="0" algn="ctr" defTabSz="914400" rtl="0" eaLnBrk="1" latinLnBrk="0" hangingPunct="1"/>
                      <a:r>
                        <a:rPr lang="en-US" sz="3200" kern="1200" dirty="0" smtClean="0"/>
                        <a:t>Budget</a:t>
                      </a:r>
                      <a:endParaRPr lang="en-US" sz="3200" b="1" kern="1200" dirty="0">
                        <a:solidFill>
                          <a:schemeClr val="lt1"/>
                        </a:solidFill>
                        <a:latin typeface="Arial" panose="020B0604020202020204" pitchFamily="34" charset="0"/>
                        <a:ea typeface="+mn-ea"/>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2022</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2023</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tc>
                  <a:txBody>
                    <a:bodyPr/>
                    <a:lstStyle/>
                    <a:p>
                      <a:pPr algn="ctr"/>
                      <a:r>
                        <a:rPr lang="en-US" sz="3200" dirty="0" smtClean="0"/>
                        <a:t>Change</a:t>
                      </a:r>
                      <a:endParaRPr lang="en-US" sz="3200" baseline="0" dirty="0" smtClean="0"/>
                    </a:p>
                    <a:p>
                      <a:pPr algn="ctr"/>
                      <a:r>
                        <a:rPr lang="en-US" sz="3200" baseline="0" dirty="0" smtClean="0"/>
                        <a:t>2022 to 2023</a:t>
                      </a:r>
                      <a:endParaRPr lang="en-US" sz="3200" dirty="0">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677672">
                <a:tc>
                  <a:txBody>
                    <a:bodyPr/>
                    <a:lstStyle/>
                    <a:p>
                      <a:r>
                        <a:rPr lang="en-US" sz="3200" b="1" dirty="0" smtClean="0">
                          <a:solidFill>
                            <a:schemeClr val="tx1"/>
                          </a:solidFill>
                        </a:rPr>
                        <a:t>Ec. Dev.</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$461,380</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$464,675</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US" sz="3200" b="1" dirty="0" smtClean="0">
                          <a:solidFill>
                            <a:schemeClr val="tx1"/>
                          </a:solidFill>
                        </a:rPr>
                        <a:t>$3,295 / 1%</a:t>
                      </a:r>
                      <a:endParaRPr lang="en-US" sz="3200" b="1"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9" name="Rectangle 8"/>
          <p:cNvSpPr/>
          <p:nvPr/>
        </p:nvSpPr>
        <p:spPr>
          <a:xfrm>
            <a:off x="2667000" y="5905500"/>
            <a:ext cx="8381999" cy="2431435"/>
          </a:xfrm>
          <a:prstGeom prst="rect">
            <a:avLst/>
          </a:prstGeom>
        </p:spPr>
        <p:txBody>
          <a:bodyPr wrap="square">
            <a:spAutoFit/>
          </a:bodyPr>
          <a:lstStyle/>
          <a:p>
            <a:pPr marL="285750" indent="-285750">
              <a:spcBef>
                <a:spcPts val="600"/>
              </a:spcBef>
              <a:buFont typeface="Wingdings" panose="05000000000000000000" pitchFamily="2" charset="2"/>
              <a:buChar char="ü"/>
            </a:pPr>
            <a:r>
              <a:rPr lang="en-US" sz="2400" dirty="0" smtClean="0"/>
              <a:t>Step and cost of living increases </a:t>
            </a:r>
            <a:endParaRPr lang="en-US" sz="2400" dirty="0"/>
          </a:p>
          <a:p>
            <a:pPr marL="285750" indent="-285750">
              <a:spcBef>
                <a:spcPts val="600"/>
              </a:spcBef>
              <a:buFont typeface="Wingdings" panose="05000000000000000000" pitchFamily="2" charset="2"/>
              <a:buChar char="ü"/>
            </a:pPr>
            <a:r>
              <a:rPr lang="en-US" sz="2400" dirty="0" smtClean="0"/>
              <a:t>Decrease provision </a:t>
            </a:r>
            <a:r>
              <a:rPr lang="en-US" sz="2400" dirty="0"/>
              <a:t>for Community Improvement grants and </a:t>
            </a:r>
            <a:r>
              <a:rPr lang="en-US" sz="2400" dirty="0" smtClean="0"/>
              <a:t>incentives</a:t>
            </a:r>
          </a:p>
          <a:p>
            <a:pPr marL="285750" indent="-285750">
              <a:spcBef>
                <a:spcPts val="600"/>
              </a:spcBef>
              <a:buFont typeface="Wingdings" panose="05000000000000000000" pitchFamily="2" charset="2"/>
              <a:buChar char="ü"/>
            </a:pPr>
            <a:r>
              <a:rPr lang="en-US" sz="2400" dirty="0" smtClean="0"/>
              <a:t>Increase transfers to the Industrial Land reserve fund ($150K)</a:t>
            </a:r>
          </a:p>
          <a:p>
            <a:pPr marL="285750" indent="-285750">
              <a:spcBef>
                <a:spcPts val="600"/>
              </a:spcBef>
              <a:buFont typeface="Wingdings" panose="05000000000000000000" pitchFamily="2" charset="2"/>
              <a:buChar char="ü"/>
            </a:pPr>
            <a:endParaRPr lang="en-US" dirty="0"/>
          </a:p>
          <a:p>
            <a:pPr>
              <a:spcBef>
                <a:spcPts val="600"/>
              </a:spcBef>
            </a:pPr>
            <a:r>
              <a:rPr lang="en-US" dirty="0" smtClean="0"/>
              <a:t> </a:t>
            </a:r>
            <a:endParaRPr lang="en-US" dirty="0"/>
          </a:p>
        </p:txBody>
      </p:sp>
    </p:spTree>
    <p:extLst>
      <p:ext uri="{BB962C8B-B14F-4D97-AF65-F5344CB8AC3E}">
        <p14:creationId xmlns:p14="http://schemas.microsoft.com/office/powerpoint/2010/main" val="207209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smtClean="0">
                <a:solidFill>
                  <a:schemeClr val="bg1"/>
                </a:solidFill>
              </a:rPr>
              <a:t>Reserves &amp; Reserve Funds</a:t>
            </a:r>
            <a:endParaRPr lang="en-US" sz="6000" dirty="0">
              <a:solidFill>
                <a:schemeClr val="bg1"/>
              </a:solidFill>
            </a:endParaRPr>
          </a:p>
        </p:txBody>
      </p:sp>
      <p:pic>
        <p:nvPicPr>
          <p:cNvPr id="9" name="Picture 8"/>
          <p:cNvPicPr>
            <a:picLocks noChangeAspect="1"/>
          </p:cNvPicPr>
          <p:nvPr/>
        </p:nvPicPr>
        <p:blipFill>
          <a:blip r:embed="rId3"/>
          <a:stretch>
            <a:fillRect/>
          </a:stretch>
        </p:blipFill>
        <p:spPr>
          <a:xfrm>
            <a:off x="2127760" y="8267700"/>
            <a:ext cx="4605567" cy="1085598"/>
          </a:xfrm>
          <a:prstGeom prst="rect">
            <a:avLst/>
          </a:prstGeom>
        </p:spPr>
      </p:pic>
      <p:pic>
        <p:nvPicPr>
          <p:cNvPr id="8" name="Picture 7"/>
          <p:cNvPicPr>
            <a:picLocks noChangeAspect="1"/>
          </p:cNvPicPr>
          <p:nvPr/>
        </p:nvPicPr>
        <p:blipFill>
          <a:blip r:embed="rId4"/>
          <a:stretch>
            <a:fillRect/>
          </a:stretch>
        </p:blipFill>
        <p:spPr>
          <a:xfrm>
            <a:off x="408749" y="3000041"/>
            <a:ext cx="12649156" cy="4931027"/>
          </a:xfrm>
          <a:prstGeom prst="rect">
            <a:avLst/>
          </a:prstGeom>
        </p:spPr>
      </p:pic>
      <p:pic>
        <p:nvPicPr>
          <p:cNvPr id="10" name="Picture 9"/>
          <p:cNvPicPr>
            <a:picLocks noChangeAspect="1"/>
          </p:cNvPicPr>
          <p:nvPr/>
        </p:nvPicPr>
        <p:blipFill>
          <a:blip r:embed="rId5"/>
          <a:stretch>
            <a:fillRect/>
          </a:stretch>
        </p:blipFill>
        <p:spPr>
          <a:xfrm>
            <a:off x="6822331" y="8493330"/>
            <a:ext cx="2819401" cy="1037021"/>
          </a:xfrm>
          <a:prstGeom prst="rect">
            <a:avLst/>
          </a:prstGeom>
        </p:spPr>
      </p:pic>
    </p:spTree>
    <p:extLst>
      <p:ext uri="{BB962C8B-B14F-4D97-AF65-F5344CB8AC3E}">
        <p14:creationId xmlns:p14="http://schemas.microsoft.com/office/powerpoint/2010/main" val="2720602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smtClean="0">
                <a:solidFill>
                  <a:schemeClr val="bg1"/>
                </a:solidFill>
              </a:rPr>
              <a:t>Reserves &amp; Reserve Funds</a:t>
            </a:r>
            <a:endParaRPr lang="en-US" sz="6000" dirty="0">
              <a:solidFill>
                <a:schemeClr val="bg1"/>
              </a:solidFill>
            </a:endParaRPr>
          </a:p>
        </p:txBody>
      </p:sp>
      <p:pic>
        <p:nvPicPr>
          <p:cNvPr id="8" name="Picture 7"/>
          <p:cNvPicPr>
            <a:picLocks noChangeAspect="1"/>
          </p:cNvPicPr>
          <p:nvPr/>
        </p:nvPicPr>
        <p:blipFill>
          <a:blip r:embed="rId3"/>
          <a:stretch>
            <a:fillRect/>
          </a:stretch>
        </p:blipFill>
        <p:spPr>
          <a:xfrm>
            <a:off x="146858" y="3661826"/>
            <a:ext cx="13490587" cy="5501390"/>
          </a:xfrm>
          <a:prstGeom prst="rect">
            <a:avLst/>
          </a:prstGeom>
        </p:spPr>
      </p:pic>
    </p:spTree>
    <p:extLst>
      <p:ext uri="{BB962C8B-B14F-4D97-AF65-F5344CB8AC3E}">
        <p14:creationId xmlns:p14="http://schemas.microsoft.com/office/powerpoint/2010/main" val="2826570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1015663"/>
          </a:xfrm>
          <a:prstGeom prst="rect">
            <a:avLst/>
          </a:prstGeom>
          <a:noFill/>
        </p:spPr>
        <p:txBody>
          <a:bodyPr wrap="square" rtlCol="0">
            <a:spAutoFit/>
          </a:bodyPr>
          <a:lstStyle/>
          <a:p>
            <a:pPr algn="ctr"/>
            <a:r>
              <a:rPr lang="en-US" sz="6000" b="1" dirty="0" smtClean="0">
                <a:solidFill>
                  <a:schemeClr val="bg1"/>
                </a:solidFill>
              </a:rPr>
              <a:t>Debt</a:t>
            </a:r>
            <a:endParaRPr lang="en-US" sz="6000" dirty="0">
              <a:solidFill>
                <a:schemeClr val="bg1"/>
              </a:solidFill>
            </a:endParaRPr>
          </a:p>
        </p:txBody>
      </p:sp>
      <p:sp>
        <p:nvSpPr>
          <p:cNvPr id="9" name="TextBox 8"/>
          <p:cNvSpPr txBox="1"/>
          <p:nvPr/>
        </p:nvSpPr>
        <p:spPr>
          <a:xfrm>
            <a:off x="1371600" y="3695699"/>
            <a:ext cx="10363200" cy="3724096"/>
          </a:xfrm>
          <a:prstGeom prst="rect">
            <a:avLst/>
          </a:prstGeom>
          <a:noFill/>
        </p:spPr>
        <p:txBody>
          <a:bodyPr wrap="square" rtlCol="0">
            <a:spAutoFit/>
          </a:bodyPr>
          <a:lstStyle/>
          <a:p>
            <a:pPr marL="914400" lvl="1" indent="-457200">
              <a:spcBef>
                <a:spcPts val="0"/>
              </a:spcBef>
              <a:spcAft>
                <a:spcPts val="0"/>
              </a:spcAft>
              <a:buClr>
                <a:schemeClr val="tx2">
                  <a:lumMod val="75000"/>
                </a:schemeClr>
              </a:buClr>
              <a:buFont typeface="Wingdings" panose="05000000000000000000" pitchFamily="2" charset="2"/>
              <a:buChar char="Ø"/>
              <a:tabLst>
                <a:tab pos="236538" algn="l"/>
              </a:tabLst>
            </a:pPr>
            <a:r>
              <a:rPr lang="en-US" sz="3200" b="1" dirty="0" smtClean="0"/>
              <a:t>Annual repayment limit should not exceed 25% of own source revenues</a:t>
            </a:r>
          </a:p>
          <a:p>
            <a:pPr lvl="1">
              <a:spcBef>
                <a:spcPts val="0"/>
              </a:spcBef>
              <a:spcAft>
                <a:spcPts val="0"/>
              </a:spcAft>
              <a:buClr>
                <a:schemeClr val="tx2">
                  <a:lumMod val="75000"/>
                </a:schemeClr>
              </a:buClr>
              <a:tabLst>
                <a:tab pos="236538" algn="l"/>
              </a:tabLst>
            </a:pPr>
            <a:endParaRPr lang="en-US" sz="3200" b="1" dirty="0"/>
          </a:p>
          <a:p>
            <a:pPr marL="914400" lvl="1" indent="-457200">
              <a:spcBef>
                <a:spcPts val="0"/>
              </a:spcBef>
              <a:spcAft>
                <a:spcPts val="0"/>
              </a:spcAft>
              <a:buClr>
                <a:schemeClr val="tx2">
                  <a:lumMod val="75000"/>
                </a:schemeClr>
              </a:buClr>
              <a:buFont typeface="Wingdings" panose="05000000000000000000" pitchFamily="2" charset="2"/>
              <a:buChar char="Ø"/>
              <a:tabLst>
                <a:tab pos="236538" algn="l"/>
              </a:tabLst>
            </a:pPr>
            <a:r>
              <a:rPr lang="en-US" sz="3200" b="1" dirty="0" smtClean="0"/>
              <a:t>No new debt is projected for the 2023 fiscal year</a:t>
            </a:r>
          </a:p>
          <a:p>
            <a:pPr lvl="1">
              <a:spcBef>
                <a:spcPts val="0"/>
              </a:spcBef>
              <a:spcAft>
                <a:spcPts val="0"/>
              </a:spcAft>
              <a:buClr>
                <a:schemeClr val="tx2">
                  <a:lumMod val="75000"/>
                </a:schemeClr>
              </a:buClr>
              <a:tabLst>
                <a:tab pos="236538" algn="l"/>
              </a:tabLst>
            </a:pPr>
            <a:endParaRPr lang="en-US" sz="3200" b="1" dirty="0"/>
          </a:p>
          <a:p>
            <a:pPr marL="914400" lvl="1" indent="-457200">
              <a:spcBef>
                <a:spcPts val="0"/>
              </a:spcBef>
              <a:spcAft>
                <a:spcPts val="0"/>
              </a:spcAft>
              <a:buClr>
                <a:schemeClr val="tx2">
                  <a:lumMod val="75000"/>
                </a:schemeClr>
              </a:buClr>
              <a:buFont typeface="Wingdings" panose="05000000000000000000" pitchFamily="2" charset="2"/>
              <a:buChar char="Ø"/>
              <a:tabLst>
                <a:tab pos="236538" algn="l"/>
              </a:tabLst>
            </a:pPr>
            <a:r>
              <a:rPr lang="en-US" sz="3200" b="1" dirty="0" smtClean="0"/>
              <a:t>Outstanding debt at the end of 2023 - $1,243,394</a:t>
            </a:r>
          </a:p>
          <a:p>
            <a:pPr marL="914400" lvl="1" indent="-457200">
              <a:spcBef>
                <a:spcPts val="0"/>
              </a:spcBef>
              <a:spcAft>
                <a:spcPts val="0"/>
              </a:spcAft>
              <a:buClr>
                <a:srgbClr val="D6A202"/>
              </a:buClr>
              <a:buFont typeface="Wingdings" panose="05000000000000000000" pitchFamily="2" charset="2"/>
              <a:buChar char="Ø"/>
              <a:tabLst>
                <a:tab pos="236538" algn="l"/>
              </a:tabLst>
            </a:pPr>
            <a:endParaRPr lang="en-US" sz="2400" b="1" dirty="0" smtClean="0"/>
          </a:p>
          <a:p>
            <a:pPr lvl="1">
              <a:spcBef>
                <a:spcPts val="0"/>
              </a:spcBef>
              <a:spcAft>
                <a:spcPts val="0"/>
              </a:spcAft>
              <a:buClr>
                <a:srgbClr val="D6A202"/>
              </a:buClr>
              <a:tabLst>
                <a:tab pos="236538" algn="l"/>
              </a:tabLst>
            </a:pPr>
            <a:r>
              <a:rPr lang="en-US" sz="2000" b="1" dirty="0" smtClean="0"/>
              <a:t>	</a:t>
            </a:r>
          </a:p>
        </p:txBody>
      </p:sp>
    </p:spTree>
    <p:extLst>
      <p:ext uri="{BB962C8B-B14F-4D97-AF65-F5344CB8AC3E}">
        <p14:creationId xmlns:p14="http://schemas.microsoft.com/office/powerpoint/2010/main" val="1399557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2999505" y="1556711"/>
            <a:ext cx="10058400" cy="923330"/>
          </a:xfrm>
          <a:prstGeom prst="rect">
            <a:avLst/>
          </a:prstGeom>
          <a:noFill/>
        </p:spPr>
        <p:txBody>
          <a:bodyPr wrap="square" rtlCol="0">
            <a:spAutoFit/>
          </a:bodyPr>
          <a:lstStyle/>
          <a:p>
            <a:pPr algn="ctr"/>
            <a:r>
              <a:rPr lang="en-US" sz="5400" b="1" dirty="0" smtClean="0">
                <a:solidFill>
                  <a:schemeClr val="bg1"/>
                </a:solidFill>
              </a:rPr>
              <a:t>Debt Outstanding at End of Year</a:t>
            </a:r>
            <a:endParaRPr lang="en-US" sz="5400" dirty="0">
              <a:solidFill>
                <a:schemeClr val="bg1"/>
              </a:solidFill>
            </a:endParaRPr>
          </a:p>
        </p:txBody>
      </p:sp>
      <p:pic>
        <p:nvPicPr>
          <p:cNvPr id="9" name="Picture 8"/>
          <p:cNvPicPr>
            <a:picLocks noChangeAspect="1"/>
          </p:cNvPicPr>
          <p:nvPr/>
        </p:nvPicPr>
        <p:blipFill>
          <a:blip r:embed="rId3"/>
          <a:stretch>
            <a:fillRect/>
          </a:stretch>
        </p:blipFill>
        <p:spPr>
          <a:xfrm>
            <a:off x="1905000" y="3056831"/>
            <a:ext cx="9156986" cy="6974428"/>
          </a:xfrm>
          <a:prstGeom prst="rect">
            <a:avLst/>
          </a:prstGeom>
        </p:spPr>
      </p:pic>
    </p:spTree>
    <p:extLst>
      <p:ext uri="{BB962C8B-B14F-4D97-AF65-F5344CB8AC3E}">
        <p14:creationId xmlns:p14="http://schemas.microsoft.com/office/powerpoint/2010/main" val="3702704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9" name="TextBox 8"/>
          <p:cNvSpPr txBox="1"/>
          <p:nvPr/>
        </p:nvSpPr>
        <p:spPr>
          <a:xfrm>
            <a:off x="2438400" y="4000500"/>
            <a:ext cx="7010400" cy="1107996"/>
          </a:xfrm>
          <a:prstGeom prst="rect">
            <a:avLst/>
          </a:prstGeom>
          <a:noFill/>
        </p:spPr>
        <p:txBody>
          <a:bodyPr wrap="square" rtlCol="0">
            <a:spAutoFit/>
          </a:bodyPr>
          <a:lstStyle/>
          <a:p>
            <a:pPr algn="ctr"/>
            <a:r>
              <a:rPr lang="en-US" sz="6600" dirty="0" smtClean="0"/>
              <a:t>Thank you!</a:t>
            </a:r>
            <a:endParaRPr lang="en-US" sz="6600" dirty="0"/>
          </a:p>
        </p:txBody>
      </p:sp>
    </p:spTree>
    <p:extLst>
      <p:ext uri="{BB962C8B-B14F-4D97-AF65-F5344CB8AC3E}">
        <p14:creationId xmlns:p14="http://schemas.microsoft.com/office/powerpoint/2010/main" val="125590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3124200" y="1610591"/>
            <a:ext cx="8343900" cy="1015663"/>
          </a:xfrm>
          <a:prstGeom prst="rect">
            <a:avLst/>
          </a:prstGeom>
          <a:noFill/>
        </p:spPr>
        <p:txBody>
          <a:bodyPr wrap="square" rtlCol="0">
            <a:spAutoFit/>
          </a:bodyPr>
          <a:lstStyle/>
          <a:p>
            <a:pPr algn="ctr"/>
            <a:r>
              <a:rPr lang="en-US" sz="6000" b="1" dirty="0">
                <a:solidFill>
                  <a:schemeClr val="bg1"/>
                </a:solidFill>
              </a:rPr>
              <a:t>Budget Priorities </a:t>
            </a:r>
            <a:endParaRPr lang="en-US" sz="6000" dirty="0">
              <a:solidFill>
                <a:schemeClr val="bg1"/>
              </a:solidFill>
            </a:endParaRPr>
          </a:p>
        </p:txBody>
      </p:sp>
      <p:sp>
        <p:nvSpPr>
          <p:cNvPr id="8" name="TextBox 7"/>
          <p:cNvSpPr txBox="1"/>
          <p:nvPr/>
        </p:nvSpPr>
        <p:spPr>
          <a:xfrm>
            <a:off x="1314450" y="3238500"/>
            <a:ext cx="11963400" cy="6555641"/>
          </a:xfrm>
          <a:prstGeom prst="rect">
            <a:avLst/>
          </a:prstGeom>
          <a:noFill/>
        </p:spPr>
        <p:txBody>
          <a:bodyPr wrap="square" rtlCol="0">
            <a:spAutoFit/>
          </a:bodyPr>
          <a:lstStyle/>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No Reduction </a:t>
            </a:r>
            <a:r>
              <a:rPr lang="en-US" sz="3600" b="1" dirty="0"/>
              <a:t>in Services</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Minimize Tax Rate Impact, manage affordability </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Align with Council Strategic Priorities</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No New Debt </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Manage Reserves and Reserve Funds</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Invest in Infrastructure, closing infrastructure gap</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Risk Mitigation (large tax appeals, loss of assessment)</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endParaRPr lang="en-US" sz="2400" b="1" dirty="0" smtClean="0"/>
          </a:p>
          <a:p>
            <a:pPr marL="914400" lvl="1" indent="-457200">
              <a:spcBef>
                <a:spcPts val="600"/>
              </a:spcBef>
              <a:buClr>
                <a:srgbClr val="0070C0"/>
              </a:buClr>
              <a:buFont typeface="Wingdings" panose="05000000000000000000" pitchFamily="2" charset="2"/>
              <a:buChar char="Ø"/>
              <a:tabLst>
                <a:tab pos="236538" algn="l"/>
              </a:tabLst>
            </a:pPr>
            <a:endParaRPr lang="en-US" sz="2400" b="1" dirty="0" smtClean="0"/>
          </a:p>
        </p:txBody>
      </p:sp>
    </p:spTree>
    <p:extLst>
      <p:ext uri="{BB962C8B-B14F-4D97-AF65-F5344CB8AC3E}">
        <p14:creationId xmlns:p14="http://schemas.microsoft.com/office/powerpoint/2010/main" val="224206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3124200" y="1610591"/>
            <a:ext cx="8343900" cy="1015663"/>
          </a:xfrm>
          <a:prstGeom prst="rect">
            <a:avLst/>
          </a:prstGeom>
          <a:noFill/>
        </p:spPr>
        <p:txBody>
          <a:bodyPr wrap="square" rtlCol="0">
            <a:spAutoFit/>
          </a:bodyPr>
          <a:lstStyle/>
          <a:p>
            <a:pPr algn="ctr"/>
            <a:r>
              <a:rPr lang="en-US" sz="6000" b="1" dirty="0" smtClean="0">
                <a:solidFill>
                  <a:schemeClr val="bg1"/>
                </a:solidFill>
              </a:rPr>
              <a:t>Challenges </a:t>
            </a:r>
            <a:endParaRPr lang="en-US" sz="6000" dirty="0">
              <a:solidFill>
                <a:schemeClr val="bg1"/>
              </a:solidFill>
            </a:endParaRPr>
          </a:p>
        </p:txBody>
      </p:sp>
      <p:sp>
        <p:nvSpPr>
          <p:cNvPr id="8" name="TextBox 7"/>
          <p:cNvSpPr txBox="1"/>
          <p:nvPr/>
        </p:nvSpPr>
        <p:spPr>
          <a:xfrm>
            <a:off x="2362200" y="3543300"/>
            <a:ext cx="10896600" cy="6324808"/>
          </a:xfrm>
          <a:prstGeom prst="rect">
            <a:avLst/>
          </a:prstGeom>
          <a:noFill/>
        </p:spPr>
        <p:txBody>
          <a:bodyPr wrap="square" rtlCol="0">
            <a:spAutoFit/>
          </a:bodyPr>
          <a:lstStyle/>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Rising inflation </a:t>
            </a:r>
            <a:endParaRPr lang="en-US" sz="3600" b="1" dirty="0"/>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Supply chain disruptions</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Competitive labour market</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Continuing COVID-19  pandemic </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smtClean="0"/>
              <a:t>External challenges posed by changing provincial legislation (Bill 23)</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r>
              <a:rPr lang="en-US" sz="3600" b="1" dirty="0"/>
              <a:t>L</a:t>
            </a:r>
            <a:r>
              <a:rPr lang="en-US" sz="3600" b="1" dirty="0" smtClean="0"/>
              <a:t>arge tax appeals, loss of assessment</a:t>
            </a:r>
          </a:p>
          <a:p>
            <a:pPr marL="800100" lvl="1" indent="-342900">
              <a:spcBef>
                <a:spcPts val="600"/>
              </a:spcBef>
              <a:spcAft>
                <a:spcPts val="1200"/>
              </a:spcAft>
              <a:buClr>
                <a:schemeClr val="tx2">
                  <a:lumMod val="75000"/>
                </a:schemeClr>
              </a:buClr>
              <a:buFont typeface="Wingdings" panose="05000000000000000000" pitchFamily="2" charset="2"/>
              <a:buChar char="Ø"/>
              <a:tabLst>
                <a:tab pos="236538" algn="l"/>
              </a:tabLst>
            </a:pPr>
            <a:endParaRPr lang="en-US" sz="2400" b="1" dirty="0" smtClean="0"/>
          </a:p>
          <a:p>
            <a:pPr marL="914400" lvl="1" indent="-457200">
              <a:spcBef>
                <a:spcPts val="600"/>
              </a:spcBef>
              <a:buClr>
                <a:srgbClr val="0070C0"/>
              </a:buClr>
              <a:buFont typeface="Wingdings" panose="05000000000000000000" pitchFamily="2" charset="2"/>
              <a:buChar char="Ø"/>
              <a:tabLst>
                <a:tab pos="236538" algn="l"/>
              </a:tabLst>
            </a:pPr>
            <a:endParaRPr lang="en-US" sz="2400" b="1" dirty="0" smtClean="0"/>
          </a:p>
        </p:txBody>
      </p:sp>
    </p:spTree>
    <p:extLst>
      <p:ext uri="{BB962C8B-B14F-4D97-AF65-F5344CB8AC3E}">
        <p14:creationId xmlns:p14="http://schemas.microsoft.com/office/powerpoint/2010/main" val="426769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3124200" y="1610591"/>
            <a:ext cx="8343900" cy="1015663"/>
          </a:xfrm>
          <a:prstGeom prst="rect">
            <a:avLst/>
          </a:prstGeom>
          <a:noFill/>
        </p:spPr>
        <p:txBody>
          <a:bodyPr wrap="square" rtlCol="0">
            <a:spAutoFit/>
          </a:bodyPr>
          <a:lstStyle/>
          <a:p>
            <a:pPr algn="ctr"/>
            <a:r>
              <a:rPr lang="en-US" sz="6000" b="1" dirty="0" smtClean="0">
                <a:solidFill>
                  <a:schemeClr val="bg1"/>
                </a:solidFill>
              </a:rPr>
              <a:t>Summary 2023 Budget </a:t>
            </a:r>
            <a:endParaRPr lang="en-US" sz="6000" dirty="0">
              <a:solidFill>
                <a:schemeClr val="bg1"/>
              </a:solidFill>
            </a:endParaRPr>
          </a:p>
        </p:txBody>
      </p:sp>
      <p:sp>
        <p:nvSpPr>
          <p:cNvPr id="8" name="TextBox 7"/>
          <p:cNvSpPr txBox="1"/>
          <p:nvPr/>
        </p:nvSpPr>
        <p:spPr>
          <a:xfrm>
            <a:off x="265055" y="3543300"/>
            <a:ext cx="13569142" cy="4370427"/>
          </a:xfrm>
          <a:prstGeom prst="rect">
            <a:avLst/>
          </a:prstGeom>
          <a:noFill/>
        </p:spPr>
        <p:txBody>
          <a:bodyPr wrap="square" rtlCol="0">
            <a:spAutoFit/>
          </a:bodyPr>
          <a:lstStyle/>
          <a:p>
            <a:r>
              <a:rPr lang="en-US" sz="8000" b="1" dirty="0" smtClean="0">
                <a:solidFill>
                  <a:schemeClr val="tx2">
                    <a:lumMod val="50000"/>
                  </a:schemeClr>
                </a:solidFill>
              </a:rPr>
              <a:t>$17.56 M 	</a:t>
            </a:r>
            <a:r>
              <a:rPr lang="en-US" sz="6600" b="1" dirty="0" smtClean="0">
                <a:solidFill>
                  <a:schemeClr val="tx2">
                    <a:lumMod val="50000"/>
                  </a:schemeClr>
                </a:solidFill>
              </a:rPr>
              <a:t>	Operating Budget</a:t>
            </a:r>
          </a:p>
          <a:p>
            <a:r>
              <a:rPr lang="en-US" sz="6600" b="1" dirty="0" smtClean="0">
                <a:solidFill>
                  <a:schemeClr val="tx2">
                    <a:lumMod val="50000"/>
                  </a:schemeClr>
                </a:solidFill>
              </a:rPr>
              <a:t>$3.4 M				Transfers to Reserves</a:t>
            </a:r>
          </a:p>
          <a:p>
            <a:endParaRPr lang="en-US" sz="6600" b="1" dirty="0">
              <a:solidFill>
                <a:schemeClr val="tx2">
                  <a:lumMod val="50000"/>
                </a:schemeClr>
              </a:solidFill>
            </a:endParaRPr>
          </a:p>
          <a:p>
            <a:endParaRPr lang="en-US" sz="6600" b="1" dirty="0">
              <a:solidFill>
                <a:schemeClr val="tx2">
                  <a:lumMod val="50000"/>
                </a:schemeClr>
              </a:solidFill>
            </a:endParaRPr>
          </a:p>
        </p:txBody>
      </p:sp>
      <p:sp>
        <p:nvSpPr>
          <p:cNvPr id="7" name="Rectangle 6"/>
          <p:cNvSpPr/>
          <p:nvPr/>
        </p:nvSpPr>
        <p:spPr>
          <a:xfrm>
            <a:off x="273764" y="8452620"/>
            <a:ext cx="12832636" cy="830997"/>
          </a:xfrm>
          <a:prstGeom prst="rect">
            <a:avLst/>
          </a:prstGeom>
        </p:spPr>
        <p:txBody>
          <a:bodyPr wrap="square">
            <a:spAutoFit/>
          </a:bodyPr>
          <a:lstStyle/>
          <a:p>
            <a:r>
              <a:rPr lang="en-US" sz="2400" b="1" dirty="0"/>
              <a:t>Since the last budget submission presented on January 16, 2023 staff has </a:t>
            </a:r>
            <a:r>
              <a:rPr lang="en-US" sz="2400" b="1" dirty="0" smtClean="0"/>
              <a:t>made adjustments to the Operating Budget in the amount of $9,592. </a:t>
            </a:r>
            <a:endParaRPr lang="en-US" sz="2400" b="1" dirty="0"/>
          </a:p>
        </p:txBody>
      </p:sp>
    </p:spTree>
    <p:extLst>
      <p:ext uri="{BB962C8B-B14F-4D97-AF65-F5344CB8AC3E}">
        <p14:creationId xmlns:p14="http://schemas.microsoft.com/office/powerpoint/2010/main" val="249723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3124200" y="1610591"/>
            <a:ext cx="10363200" cy="923330"/>
          </a:xfrm>
          <a:prstGeom prst="rect">
            <a:avLst/>
          </a:prstGeom>
          <a:noFill/>
        </p:spPr>
        <p:txBody>
          <a:bodyPr wrap="square" rtlCol="0">
            <a:spAutoFit/>
          </a:bodyPr>
          <a:lstStyle/>
          <a:p>
            <a:pPr algn="ctr"/>
            <a:r>
              <a:rPr lang="en-US" sz="5400" b="1" dirty="0" smtClean="0">
                <a:solidFill>
                  <a:schemeClr val="bg1"/>
                </a:solidFill>
              </a:rPr>
              <a:t>Operating Budget Revenue Sources </a:t>
            </a:r>
            <a:endParaRPr lang="en-US" sz="5400" dirty="0">
              <a:solidFill>
                <a:schemeClr val="bg1"/>
              </a:solidFill>
            </a:endParaRPr>
          </a:p>
        </p:txBody>
      </p:sp>
      <p:pic>
        <p:nvPicPr>
          <p:cNvPr id="7" name="Picture 6"/>
          <p:cNvPicPr>
            <a:picLocks noChangeAspect="1"/>
          </p:cNvPicPr>
          <p:nvPr/>
        </p:nvPicPr>
        <p:blipFill>
          <a:blip r:embed="rId3"/>
          <a:stretch>
            <a:fillRect/>
          </a:stretch>
        </p:blipFill>
        <p:spPr>
          <a:xfrm>
            <a:off x="146858" y="2881030"/>
            <a:ext cx="8289250" cy="7405970"/>
          </a:xfrm>
          <a:prstGeom prst="rect">
            <a:avLst/>
          </a:prstGeom>
        </p:spPr>
      </p:pic>
      <p:sp>
        <p:nvSpPr>
          <p:cNvPr id="9" name="TextBox 8"/>
          <p:cNvSpPr txBox="1"/>
          <p:nvPr/>
        </p:nvSpPr>
        <p:spPr>
          <a:xfrm>
            <a:off x="3733800" y="6584015"/>
            <a:ext cx="1828800" cy="584775"/>
          </a:xfrm>
          <a:prstGeom prst="rect">
            <a:avLst/>
          </a:prstGeom>
          <a:noFill/>
        </p:spPr>
        <p:txBody>
          <a:bodyPr wrap="square" rtlCol="0">
            <a:spAutoFit/>
          </a:bodyPr>
          <a:lstStyle/>
          <a:p>
            <a:r>
              <a:rPr lang="en-US" sz="3200" b="1" dirty="0" smtClean="0"/>
              <a:t>$21.12M</a:t>
            </a:r>
            <a:endParaRPr lang="en-US" sz="3200" b="1" dirty="0"/>
          </a:p>
        </p:txBody>
      </p:sp>
      <p:sp>
        <p:nvSpPr>
          <p:cNvPr id="13" name="TextBox 12"/>
          <p:cNvSpPr txBox="1"/>
          <p:nvPr/>
        </p:nvSpPr>
        <p:spPr>
          <a:xfrm>
            <a:off x="8436108" y="3314700"/>
            <a:ext cx="5279892" cy="3662541"/>
          </a:xfrm>
          <a:prstGeom prst="rect">
            <a:avLst/>
          </a:prstGeom>
          <a:noFill/>
        </p:spPr>
        <p:txBody>
          <a:bodyPr wrap="square" rtlCol="0">
            <a:spAutoFit/>
          </a:bodyPr>
          <a:lstStyle/>
          <a:p>
            <a:r>
              <a:rPr lang="en-US" sz="4000" b="1" dirty="0" smtClean="0"/>
              <a:t>2023 Tax Levy </a:t>
            </a:r>
            <a:r>
              <a:rPr lang="en-US" sz="4000" b="1" dirty="0" smtClean="0">
                <a:solidFill>
                  <a:schemeClr val="accent3">
                    <a:lumMod val="50000"/>
                  </a:schemeClr>
                </a:solidFill>
              </a:rPr>
              <a:t>$16.95 M</a:t>
            </a:r>
          </a:p>
          <a:p>
            <a:endParaRPr lang="en-US" sz="4000" b="1" dirty="0"/>
          </a:p>
          <a:p>
            <a:r>
              <a:rPr lang="en-US" sz="3600" b="1" i="1" dirty="0" smtClean="0"/>
              <a:t>(2022: $16.46M) </a:t>
            </a:r>
          </a:p>
          <a:p>
            <a:endParaRPr lang="en-US" sz="3600" b="1" i="1" dirty="0"/>
          </a:p>
          <a:p>
            <a:r>
              <a:rPr lang="en-US" sz="4000" b="1" dirty="0" smtClean="0"/>
              <a:t>Levy Increase</a:t>
            </a:r>
          </a:p>
          <a:p>
            <a:r>
              <a:rPr lang="en-US" sz="4000" b="1" dirty="0" smtClean="0"/>
              <a:t> $506,908 or  3.08% </a:t>
            </a:r>
            <a:endParaRPr lang="en-US" sz="4000" b="1" dirty="0"/>
          </a:p>
        </p:txBody>
      </p:sp>
    </p:spTree>
    <p:extLst>
      <p:ext uri="{BB962C8B-B14F-4D97-AF65-F5344CB8AC3E}">
        <p14:creationId xmlns:p14="http://schemas.microsoft.com/office/powerpoint/2010/main" val="1808944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3124200" y="1610591"/>
            <a:ext cx="10058400" cy="1015663"/>
          </a:xfrm>
          <a:prstGeom prst="rect">
            <a:avLst/>
          </a:prstGeom>
          <a:noFill/>
        </p:spPr>
        <p:txBody>
          <a:bodyPr wrap="square" rtlCol="0">
            <a:spAutoFit/>
          </a:bodyPr>
          <a:lstStyle/>
          <a:p>
            <a:pPr algn="ctr"/>
            <a:r>
              <a:rPr lang="en-US" sz="6000" b="1" dirty="0">
                <a:solidFill>
                  <a:schemeClr val="bg1"/>
                </a:solidFill>
              </a:rPr>
              <a:t>Where Tax Dollars Are Spent?</a:t>
            </a:r>
            <a:endParaRPr lang="en-US" sz="6000" dirty="0">
              <a:solidFill>
                <a:schemeClr val="bg1"/>
              </a:solidFill>
            </a:endParaRPr>
          </a:p>
        </p:txBody>
      </p:sp>
      <p:pic>
        <p:nvPicPr>
          <p:cNvPr id="7" name="Picture 6"/>
          <p:cNvPicPr>
            <a:picLocks noChangeAspect="1"/>
          </p:cNvPicPr>
          <p:nvPr/>
        </p:nvPicPr>
        <p:blipFill>
          <a:blip r:embed="rId3"/>
          <a:stretch>
            <a:fillRect/>
          </a:stretch>
        </p:blipFill>
        <p:spPr>
          <a:xfrm>
            <a:off x="2057400" y="2830457"/>
            <a:ext cx="9448800" cy="7251789"/>
          </a:xfrm>
          <a:prstGeom prst="rect">
            <a:avLst/>
          </a:prstGeom>
        </p:spPr>
      </p:pic>
    </p:spTree>
    <p:extLst>
      <p:ext uri="{BB962C8B-B14F-4D97-AF65-F5344CB8AC3E}">
        <p14:creationId xmlns:p14="http://schemas.microsoft.com/office/powerpoint/2010/main" val="3715087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1285875"/>
            <a:ext cx="13716000" cy="1533866"/>
            <a:chOff x="0" y="0"/>
            <a:chExt cx="6186311" cy="691817"/>
          </a:xfrm>
        </p:grpSpPr>
        <p:sp>
          <p:nvSpPr>
            <p:cNvPr id="3" name="Freeform 3"/>
            <p:cNvSpPr/>
            <p:nvPr/>
          </p:nvSpPr>
          <p:spPr>
            <a:xfrm>
              <a:off x="0" y="0"/>
              <a:ext cx="6186311" cy="691817"/>
            </a:xfrm>
            <a:custGeom>
              <a:avLst/>
              <a:gdLst/>
              <a:ahLst/>
              <a:cxnLst/>
              <a:rect l="l" t="t" r="r" b="b"/>
              <a:pathLst>
                <a:path w="6186311" h="691817">
                  <a:moveTo>
                    <a:pt x="0" y="0"/>
                  </a:moveTo>
                  <a:lnTo>
                    <a:pt x="6186311" y="0"/>
                  </a:lnTo>
                  <a:lnTo>
                    <a:pt x="6186311" y="691817"/>
                  </a:lnTo>
                  <a:lnTo>
                    <a:pt x="0" y="691817"/>
                  </a:lnTo>
                  <a:close/>
                </a:path>
              </a:pathLst>
            </a:custGeom>
            <a:solidFill>
              <a:srgbClr val="1D2F43"/>
            </a:solidFill>
          </p:spPr>
        </p:sp>
      </p:grpSp>
      <p:pic>
        <p:nvPicPr>
          <p:cNvPr id="4" name="Picture 4"/>
          <p:cNvPicPr>
            <a:picLocks noChangeAspect="1"/>
          </p:cNvPicPr>
          <p:nvPr/>
        </p:nvPicPr>
        <p:blipFill>
          <a:blip r:embed="rId2"/>
          <a:srcRect/>
          <a:stretch>
            <a:fillRect/>
          </a:stretch>
        </p:blipFill>
        <p:spPr>
          <a:xfrm>
            <a:off x="295645" y="1399882"/>
            <a:ext cx="2556392" cy="1329323"/>
          </a:xfrm>
          <a:prstGeom prst="rect">
            <a:avLst/>
          </a:prstGeom>
        </p:spPr>
      </p:pic>
      <p:sp>
        <p:nvSpPr>
          <p:cNvPr id="5" name="AutoShape 5"/>
          <p:cNvSpPr/>
          <p:nvPr/>
        </p:nvSpPr>
        <p:spPr>
          <a:xfrm rot="-5400586">
            <a:off x="-3720823" y="5143500"/>
            <a:ext cx="7736681" cy="0"/>
          </a:xfrm>
          <a:prstGeom prst="line">
            <a:avLst/>
          </a:prstGeom>
          <a:ln w="28575" cap="rnd">
            <a:solidFill>
              <a:srgbClr val="EBF0F6"/>
            </a:solidFill>
            <a:prstDash val="solid"/>
            <a:headEnd type="none" w="sm" len="sm"/>
            <a:tailEnd type="none" w="sm" len="sm"/>
          </a:ln>
        </p:spPr>
      </p:sp>
      <p:sp>
        <p:nvSpPr>
          <p:cNvPr id="6" name="TextBox 5"/>
          <p:cNvSpPr txBox="1"/>
          <p:nvPr/>
        </p:nvSpPr>
        <p:spPr>
          <a:xfrm>
            <a:off x="3124200" y="1610591"/>
            <a:ext cx="10058400" cy="1015663"/>
          </a:xfrm>
          <a:prstGeom prst="rect">
            <a:avLst/>
          </a:prstGeom>
          <a:noFill/>
        </p:spPr>
        <p:txBody>
          <a:bodyPr wrap="square" rtlCol="0">
            <a:spAutoFit/>
          </a:bodyPr>
          <a:lstStyle/>
          <a:p>
            <a:pPr algn="ctr"/>
            <a:r>
              <a:rPr lang="en-US" sz="6000" b="1" dirty="0">
                <a:solidFill>
                  <a:schemeClr val="bg1"/>
                </a:solidFill>
              </a:rPr>
              <a:t>Where Tax Dollars Are Spent?</a:t>
            </a:r>
            <a:endParaRPr lang="en-US" sz="6000" dirty="0">
              <a:solidFill>
                <a:schemeClr val="bg1"/>
              </a:solidFill>
            </a:endParaRPr>
          </a:p>
        </p:txBody>
      </p:sp>
      <p:pic>
        <p:nvPicPr>
          <p:cNvPr id="8" name="Picture 7"/>
          <p:cNvPicPr>
            <a:picLocks noChangeAspect="1"/>
          </p:cNvPicPr>
          <p:nvPr/>
        </p:nvPicPr>
        <p:blipFill>
          <a:blip r:embed="rId3"/>
          <a:stretch>
            <a:fillRect/>
          </a:stretch>
        </p:blipFill>
        <p:spPr>
          <a:xfrm>
            <a:off x="1981200" y="2843212"/>
            <a:ext cx="9677400" cy="7292847"/>
          </a:xfrm>
          <a:prstGeom prst="rect">
            <a:avLst/>
          </a:prstGeom>
        </p:spPr>
      </p:pic>
    </p:spTree>
    <p:extLst>
      <p:ext uri="{BB962C8B-B14F-4D97-AF65-F5344CB8AC3E}">
        <p14:creationId xmlns:p14="http://schemas.microsoft.com/office/powerpoint/2010/main" val="34244218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ck and White Simple Business Review Presentation (2)" id="{D19C3CF6-833D-4323-88E6-5E2A8A3D846E}" vid="{72DE2C60-9BC6-45A6-8FE2-9AD94D5AB2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Ingersoll PPT Template</Template>
  <TotalTime>1380</TotalTime>
  <Words>1832</Words>
  <Application>Microsoft Office PowerPoint</Application>
  <PresentationFormat>Custom</PresentationFormat>
  <Paragraphs>440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Corporation of the Town of Ingersoll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Iryna L. Koval</dc:creator>
  <cp:lastModifiedBy>Iryna L. Koval</cp:lastModifiedBy>
  <cp:revision>91</cp:revision>
  <dcterms:created xsi:type="dcterms:W3CDTF">2021-12-03T19:29:09Z</dcterms:created>
  <dcterms:modified xsi:type="dcterms:W3CDTF">2023-02-20T22:56:49Z</dcterms:modified>
  <dc:identifier>DAExf280Qq0</dc:identifier>
</cp:coreProperties>
</file>